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  <p:sldMasterId id="2147483682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2C28F7-0B16-69B5-E172-652F339146A2}" v="82" dt="2025-08-18T18:36:59.5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/>
    <p:restoredTop sz="94635"/>
  </p:normalViewPr>
  <p:slideViewPr>
    <p:cSldViewPr snapToGrid="0">
      <p:cViewPr varScale="1">
        <p:scale>
          <a:sx n="88" d="100"/>
          <a:sy n="88" d="100"/>
        </p:scale>
        <p:origin x="176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son, Rodney (wilso4rn)" userId="S::wilso4rn@ucmail.uc.edu::70cc50db-f311-40a0-8617-97b07cd03e64" providerId="AD" clId="Web-{AF2C28F7-0B16-69B5-E172-652F339146A2}"/>
    <pc:docChg chg="modSld">
      <pc:chgData name="Wilson, Rodney (wilso4rn)" userId="S::wilso4rn@ucmail.uc.edu::70cc50db-f311-40a0-8617-97b07cd03e64" providerId="AD" clId="Web-{AF2C28F7-0B16-69B5-E172-652F339146A2}" dt="2025-08-18T18:36:59.525" v="80"/>
      <pc:docMkLst>
        <pc:docMk/>
      </pc:docMkLst>
      <pc:sldChg chg="modSp">
        <pc:chgData name="Wilson, Rodney (wilso4rn)" userId="S::wilso4rn@ucmail.uc.edu::70cc50db-f311-40a0-8617-97b07cd03e64" providerId="AD" clId="Web-{AF2C28F7-0B16-69B5-E172-652F339146A2}" dt="2025-08-18T18:36:59.525" v="80"/>
        <pc:sldMkLst>
          <pc:docMk/>
          <pc:sldMk cId="0" sldId="256"/>
        </pc:sldMkLst>
        <pc:spChg chg="mod modVis">
          <ac:chgData name="Wilson, Rodney (wilso4rn)" userId="S::wilso4rn@ucmail.uc.edu::70cc50db-f311-40a0-8617-97b07cd03e64" providerId="AD" clId="Web-{AF2C28F7-0B16-69B5-E172-652F339146A2}" dt="2025-08-18T18:36:59.525" v="80"/>
          <ac:spMkLst>
            <pc:docMk/>
            <pc:sldMk cId="0" sldId="256"/>
            <ac:spMk id="202" creationId="{00000000-0000-0000-0000-000000000000}"/>
          </ac:spMkLst>
        </pc:spChg>
        <pc:spChg chg="mod modVis">
          <ac:chgData name="Wilson, Rodney (wilso4rn)" userId="S::wilso4rn@ucmail.uc.edu::70cc50db-f311-40a0-8617-97b07cd03e64" providerId="AD" clId="Web-{AF2C28F7-0B16-69B5-E172-652F339146A2}" dt="2025-08-18T18:36:56.134" v="78"/>
          <ac:spMkLst>
            <pc:docMk/>
            <pc:sldMk cId="0" sldId="256"/>
            <ac:spMk id="203" creationId="{00000000-0000-0000-0000-000000000000}"/>
          </ac:spMkLst>
        </pc:spChg>
      </pc:sldChg>
      <pc:sldChg chg="modSp">
        <pc:chgData name="Wilson, Rodney (wilso4rn)" userId="S::wilso4rn@ucmail.uc.edu::70cc50db-f311-40a0-8617-97b07cd03e64" providerId="AD" clId="Web-{AF2C28F7-0B16-69B5-E172-652F339146A2}" dt="2025-08-18T18:26:48.373" v="7"/>
        <pc:sldMkLst>
          <pc:docMk/>
          <pc:sldMk cId="0" sldId="257"/>
        </pc:sldMkLst>
        <pc:cxnChg chg="mod">
          <ac:chgData name="Wilson, Rodney (wilso4rn)" userId="S::wilso4rn@ucmail.uc.edu::70cc50db-f311-40a0-8617-97b07cd03e64" providerId="AD" clId="Web-{AF2C28F7-0B16-69B5-E172-652F339146A2}" dt="2025-08-18T18:25:16.275" v="0"/>
          <ac:cxnSpMkLst>
            <pc:docMk/>
            <pc:sldMk cId="0" sldId="257"/>
            <ac:cxnSpMk id="209" creationId="{00000000-0000-0000-0000-000000000000}"/>
          </ac:cxnSpMkLst>
        </pc:cxnChg>
        <pc:cxnChg chg="mod">
          <ac:chgData name="Wilson, Rodney (wilso4rn)" userId="S::wilso4rn@ucmail.uc.edu::70cc50db-f311-40a0-8617-97b07cd03e64" providerId="AD" clId="Web-{AF2C28F7-0B16-69B5-E172-652F339146A2}" dt="2025-08-18T18:25:40.464" v="1"/>
          <ac:cxnSpMkLst>
            <pc:docMk/>
            <pc:sldMk cId="0" sldId="257"/>
            <ac:cxnSpMk id="210" creationId="{00000000-0000-0000-0000-000000000000}"/>
          </ac:cxnSpMkLst>
        </pc:cxnChg>
        <pc:cxnChg chg="mod">
          <ac:chgData name="Wilson, Rodney (wilso4rn)" userId="S::wilso4rn@ucmail.uc.edu::70cc50db-f311-40a0-8617-97b07cd03e64" providerId="AD" clId="Web-{AF2C28F7-0B16-69B5-E172-652F339146A2}" dt="2025-08-18T18:25:44.527" v="2"/>
          <ac:cxnSpMkLst>
            <pc:docMk/>
            <pc:sldMk cId="0" sldId="257"/>
            <ac:cxnSpMk id="211" creationId="{00000000-0000-0000-0000-000000000000}"/>
          </ac:cxnSpMkLst>
        </pc:cxnChg>
        <pc:cxnChg chg="mod">
          <ac:chgData name="Wilson, Rodney (wilso4rn)" userId="S::wilso4rn@ucmail.uc.edu::70cc50db-f311-40a0-8617-97b07cd03e64" providerId="AD" clId="Web-{AF2C28F7-0B16-69B5-E172-652F339146A2}" dt="2025-08-18T18:25:46.136" v="3"/>
          <ac:cxnSpMkLst>
            <pc:docMk/>
            <pc:sldMk cId="0" sldId="257"/>
            <ac:cxnSpMk id="213" creationId="{00000000-0000-0000-0000-000000000000}"/>
          </ac:cxnSpMkLst>
        </pc:cxnChg>
        <pc:cxnChg chg="mod">
          <ac:chgData name="Wilson, Rodney (wilso4rn)" userId="S::wilso4rn@ucmail.uc.edu::70cc50db-f311-40a0-8617-97b07cd03e64" providerId="AD" clId="Web-{AF2C28F7-0B16-69B5-E172-652F339146A2}" dt="2025-08-18T18:26:44.529" v="6"/>
          <ac:cxnSpMkLst>
            <pc:docMk/>
            <pc:sldMk cId="0" sldId="257"/>
            <ac:cxnSpMk id="214" creationId="{00000000-0000-0000-0000-000000000000}"/>
          </ac:cxnSpMkLst>
        </pc:cxnChg>
        <pc:cxnChg chg="mod">
          <ac:chgData name="Wilson, Rodney (wilso4rn)" userId="S::wilso4rn@ucmail.uc.edu::70cc50db-f311-40a0-8617-97b07cd03e64" providerId="AD" clId="Web-{AF2C28F7-0B16-69B5-E172-652F339146A2}" dt="2025-08-18T18:26:48.373" v="7"/>
          <ac:cxnSpMkLst>
            <pc:docMk/>
            <pc:sldMk cId="0" sldId="257"/>
            <ac:cxnSpMk id="215" creationId="{00000000-0000-0000-0000-000000000000}"/>
          </ac:cxnSpMkLst>
        </pc:cxnChg>
      </pc:sldChg>
      <pc:sldChg chg="delSp modSp">
        <pc:chgData name="Wilson, Rodney (wilso4rn)" userId="S::wilso4rn@ucmail.uc.edu::70cc50db-f311-40a0-8617-97b07cd03e64" providerId="AD" clId="Web-{AF2C28F7-0B16-69B5-E172-652F339146A2}" dt="2025-08-18T18:34:59.817" v="66" actId="1076"/>
        <pc:sldMkLst>
          <pc:docMk/>
          <pc:sldMk cId="0" sldId="258"/>
        </pc:sldMkLst>
        <pc:spChg chg="del mod">
          <ac:chgData name="Wilson, Rodney (wilso4rn)" userId="S::wilso4rn@ucmail.uc.edu::70cc50db-f311-40a0-8617-97b07cd03e64" providerId="AD" clId="Web-{AF2C28F7-0B16-69B5-E172-652F339146A2}" dt="2025-08-18T18:33:31.610" v="56"/>
          <ac:spMkLst>
            <pc:docMk/>
            <pc:sldMk cId="0" sldId="258"/>
            <ac:spMk id="236" creationId="{00000000-0000-0000-0000-000000000000}"/>
          </ac:spMkLst>
        </pc:spChg>
        <pc:picChg chg="mod">
          <ac:chgData name="Wilson, Rodney (wilso4rn)" userId="S::wilso4rn@ucmail.uc.edu::70cc50db-f311-40a0-8617-97b07cd03e64" providerId="AD" clId="Web-{AF2C28F7-0B16-69B5-E172-652F339146A2}" dt="2025-08-18T18:28:49.925" v="29"/>
          <ac:picMkLst>
            <pc:docMk/>
            <pc:sldMk cId="0" sldId="258"/>
            <ac:picMk id="235" creationId="{00000000-0000-0000-0000-000000000000}"/>
          </ac:picMkLst>
        </pc:picChg>
        <pc:picChg chg="mod">
          <ac:chgData name="Wilson, Rodney (wilso4rn)" userId="S::wilso4rn@ucmail.uc.edu::70cc50db-f311-40a0-8617-97b07cd03e64" providerId="AD" clId="Web-{AF2C28F7-0B16-69B5-E172-652F339146A2}" dt="2025-08-18T18:34:59.817" v="66" actId="1076"/>
          <ac:picMkLst>
            <pc:docMk/>
            <pc:sldMk cId="0" sldId="258"/>
            <ac:picMk id="238" creationId="{00000000-0000-0000-0000-000000000000}"/>
          </ac:picMkLst>
        </pc:picChg>
      </pc:sldChg>
      <pc:sldChg chg="modSp">
        <pc:chgData name="Wilson, Rodney (wilso4rn)" userId="S::wilso4rn@ucmail.uc.edu::70cc50db-f311-40a0-8617-97b07cd03e64" providerId="AD" clId="Web-{AF2C28F7-0B16-69B5-E172-652F339146A2}" dt="2025-08-18T18:33:17.421" v="54"/>
        <pc:sldMkLst>
          <pc:docMk/>
          <pc:sldMk cId="0" sldId="262"/>
        </pc:sldMkLst>
        <pc:picChg chg="mod">
          <ac:chgData name="Wilson, Rodney (wilso4rn)" userId="S::wilso4rn@ucmail.uc.edu::70cc50db-f311-40a0-8617-97b07cd03e64" providerId="AD" clId="Web-{AF2C28F7-0B16-69B5-E172-652F339146A2}" dt="2025-08-18T18:33:17.421" v="54"/>
          <ac:picMkLst>
            <pc:docMk/>
            <pc:sldMk cId="0" sldId="262"/>
            <ac:picMk id="266" creationId="{00000000-0000-0000-0000-000000000000}"/>
          </ac:picMkLst>
        </pc:picChg>
        <pc:picChg chg="mod">
          <ac:chgData name="Wilson, Rodney (wilso4rn)" userId="S::wilso4rn@ucmail.uc.edu::70cc50db-f311-40a0-8617-97b07cd03e64" providerId="AD" clId="Web-{AF2C28F7-0B16-69B5-E172-652F339146A2}" dt="2025-08-18T18:31:34.777" v="35"/>
          <ac:picMkLst>
            <pc:docMk/>
            <pc:sldMk cId="0" sldId="262"/>
            <ac:picMk id="267" creationId="{00000000-0000-0000-0000-000000000000}"/>
          </ac:picMkLst>
        </pc:picChg>
      </pc:sldChg>
      <pc:sldChg chg="modSp">
        <pc:chgData name="Wilson, Rodney (wilso4rn)" userId="S::wilso4rn@ucmail.uc.edu::70cc50db-f311-40a0-8617-97b07cd03e64" providerId="AD" clId="Web-{AF2C28F7-0B16-69B5-E172-652F339146A2}" dt="2025-08-18T18:35:37.615" v="76"/>
        <pc:sldMkLst>
          <pc:docMk/>
          <pc:sldMk cId="0" sldId="263"/>
        </pc:sldMkLst>
        <pc:picChg chg="mod">
          <ac:chgData name="Wilson, Rodney (wilso4rn)" userId="S::wilso4rn@ucmail.uc.edu::70cc50db-f311-40a0-8617-97b07cd03e64" providerId="AD" clId="Web-{AF2C28F7-0B16-69B5-E172-652F339146A2}" dt="2025-08-18T18:35:37.615" v="76"/>
          <ac:picMkLst>
            <pc:docMk/>
            <pc:sldMk cId="0" sldId="263"/>
            <ac:picMk id="27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6f708d757b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6f708d757b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70e286284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70e286284d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g370e286284d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70e286284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70e286284d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g370e286284d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45035b05d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45035b05d6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45035b05d6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70e286284d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70e286284d_0_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g370e286284d_0_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70e286284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70e286284d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g370e286284d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>
  <p:cSld name="1_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968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Slide">
  <p:cSld name="5_Title Sl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 txBox="1">
            <a:spLocks noGrp="1"/>
          </p:cNvSpPr>
          <p:nvPr>
            <p:ph type="subTitle" idx="1"/>
          </p:nvPr>
        </p:nvSpPr>
        <p:spPr>
          <a:xfrm>
            <a:off x="5738585" y="3604203"/>
            <a:ext cx="6371199" cy="82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>
  <p:cSld name="1_Section Head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1279" y="-36696"/>
            <a:ext cx="12273280" cy="690372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66" name="Google Shape;6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443" y="5272392"/>
            <a:ext cx="1424477" cy="1296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1120" y="-81280"/>
            <a:ext cx="12263120" cy="6948302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70" name="Google Shape;7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443" y="5272392"/>
            <a:ext cx="1424477" cy="1296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Section Header">
  <p:cSld name="3_Section 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532" y="0"/>
            <a:ext cx="12242900" cy="6886631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74" name="Google Shape;74;p14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5565" y="5226166"/>
            <a:ext cx="1656308" cy="1453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">
  <p:cSld name="4_Section 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5616" y="0"/>
            <a:ext cx="1227761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78" name="Google Shape;78;p15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5565" y="5226166"/>
            <a:ext cx="1656308" cy="1453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Section Header">
  <p:cSld name="5_Section Header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71232" y="-48159"/>
            <a:ext cx="12363232" cy="695431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>
            <a:spLocks noGrp="1"/>
          </p:cNvSpPr>
          <p:nvPr>
            <p:ph type="title"/>
          </p:nvPr>
        </p:nvSpPr>
        <p:spPr>
          <a:xfrm>
            <a:off x="444607" y="602088"/>
            <a:ext cx="8043588" cy="139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 Black"/>
              <a:buNone/>
              <a:defRPr sz="4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443" y="5272392"/>
            <a:ext cx="1424477" cy="1296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70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03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>
            <a:spLocks noGrp="1"/>
          </p:cNvSpPr>
          <p:nvPr>
            <p:ph type="body" idx="1"/>
          </p:nvPr>
        </p:nvSpPr>
        <p:spPr>
          <a:xfrm>
            <a:off x="467769" y="1558469"/>
            <a:ext cx="5181600" cy="4102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2"/>
          </p:nvPr>
        </p:nvSpPr>
        <p:spPr>
          <a:xfrm>
            <a:off x="6172200" y="1558279"/>
            <a:ext cx="5181600" cy="4102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886031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94" name="Google Shape;9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3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 txBox="1">
            <a:spLocks noGrp="1"/>
          </p:cNvSpPr>
          <p:nvPr>
            <p:ph type="body" idx="1"/>
          </p:nvPr>
        </p:nvSpPr>
        <p:spPr>
          <a:xfrm>
            <a:off x="467769" y="1329490"/>
            <a:ext cx="5157787" cy="580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6C61A"/>
              </a:buClr>
              <a:buSzPts val="2200"/>
              <a:buFont typeface="Arial"/>
              <a:buNone/>
              <a:defRPr sz="22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2"/>
          </p:nvPr>
        </p:nvSpPr>
        <p:spPr>
          <a:xfrm>
            <a:off x="6172200" y="1329490"/>
            <a:ext cx="5183188" cy="580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6C61A"/>
              </a:buClr>
              <a:buSzPts val="2200"/>
              <a:buFont typeface="Arial"/>
              <a:buNone/>
              <a:defRPr sz="22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body" idx="3"/>
          </p:nvPr>
        </p:nvSpPr>
        <p:spPr>
          <a:xfrm>
            <a:off x="466181" y="1973369"/>
            <a:ext cx="5181600" cy="3639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19"/>
          <p:cNvSpPr txBox="1">
            <a:spLocks noGrp="1"/>
          </p:cNvSpPr>
          <p:nvPr>
            <p:ph type="body" idx="4"/>
          </p:nvPr>
        </p:nvSpPr>
        <p:spPr>
          <a:xfrm>
            <a:off x="6172200" y="1973369"/>
            <a:ext cx="5181600" cy="3639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19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886031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" name="Google Shape;104;p19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Comparison">
  <p:cSld name="1_Comparis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0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886031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9" name="Google Shape;109;p20"/>
          <p:cNvSpPr txBox="1">
            <a:spLocks noGrp="1"/>
          </p:cNvSpPr>
          <p:nvPr>
            <p:ph type="body" idx="1"/>
          </p:nvPr>
        </p:nvSpPr>
        <p:spPr>
          <a:xfrm>
            <a:off x="6172200" y="1558469"/>
            <a:ext cx="5181600" cy="4102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0"/>
          <p:cNvSpPr>
            <a:spLocks noGrp="1"/>
          </p:cNvSpPr>
          <p:nvPr>
            <p:ph type="pic" idx="2"/>
          </p:nvPr>
        </p:nvSpPr>
        <p:spPr>
          <a:xfrm>
            <a:off x="467769" y="1558469"/>
            <a:ext cx="5259388" cy="4102579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20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03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210257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Slide">
  <p:cSld name="6_Title Slid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1"/>
          <p:cNvSpPr txBox="1">
            <a:spLocks noGrp="1"/>
          </p:cNvSpPr>
          <p:nvPr>
            <p:ph type="subTitle" idx="1"/>
          </p:nvPr>
        </p:nvSpPr>
        <p:spPr>
          <a:xfrm>
            <a:off x="5738585" y="3604203"/>
            <a:ext cx="6371199" cy="82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1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>
  <p:cSld name="Picture with Caption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2" descr="Shape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676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2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491" y="5724144"/>
            <a:ext cx="2565197" cy="749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3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0440863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75" name="Google Shape;175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6" name="Google Shape;176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82" name="Google Shape;182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Content">
  <p:cSld name="3_Title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03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11269036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5" name="Google Shape;3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and Content">
  <p:cSld name="4_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70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467769" y="370629"/>
            <a:ext cx="9999705" cy="740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467769" y="1396059"/>
            <a:ext cx="11269036" cy="39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 txBox="1"/>
          <p:nvPr/>
        </p:nvSpPr>
        <p:spPr>
          <a:xfrm>
            <a:off x="8076656" y="6125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 txBox="1">
            <a:spLocks noGrp="1"/>
          </p:cNvSpPr>
          <p:nvPr>
            <p:ph type="subTitle" idx="1"/>
          </p:nvPr>
        </p:nvSpPr>
        <p:spPr>
          <a:xfrm>
            <a:off x="5738586" y="3604202"/>
            <a:ext cx="6080882" cy="1526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8"/>
          <p:cNvSpPr txBox="1">
            <a:spLocks noGrp="1"/>
          </p:cNvSpPr>
          <p:nvPr>
            <p:ph type="subTitle" idx="1"/>
          </p:nvPr>
        </p:nvSpPr>
        <p:spPr>
          <a:xfrm>
            <a:off x="5738586" y="3604202"/>
            <a:ext cx="6080882" cy="1678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Slide">
  <p:cSld name="3_Title Slid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5738585" y="3604203"/>
            <a:ext cx="6371199" cy="82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Slide">
  <p:cSld name="4_Title Slid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0"/>
          <p:cNvSpPr txBox="1">
            <a:spLocks noGrp="1"/>
          </p:cNvSpPr>
          <p:nvPr>
            <p:ph type="subTitle" idx="1"/>
          </p:nvPr>
        </p:nvSpPr>
        <p:spPr>
          <a:xfrm>
            <a:off x="5738586" y="3604202"/>
            <a:ext cx="6080882" cy="1628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 Black"/>
              <a:buNone/>
              <a:defRPr sz="55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0" y="1676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8165432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0983369" y="5874676"/>
            <a:ext cx="952470" cy="8665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uZZEGT1bh0dwuBNx-4FgQAewwYGrEiQgSNbl-ExzgJ4/edit?gid=0#gid=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tinyurl.com/963xtmx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uZZEGT1bh0dwuBNx-4FgQAewwYGrEiQgSNbl-ExzgJ4/edit?usp=sharin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docs.google.com/presentation/d/1aMVIa-b2IfEY8l0PpiUA-DAgb4UoIh3XK-FZ0NXCc6s/edit?usp=shari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uZZEGT1bh0dwuBNx-4FgQAewwYGrEiQgSNbl-ExzgJ4/edit?usp=sharin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1xtkGnJjciQRqGXvcjBCqIAqr1WUEmnYlE7fxRnIZ0s/edit?usp=sharin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docs.google.com/presentation/d/1pdwxVo5mnby08Z1vNwnyakQreKtt_Fg2aKG1ijugTsY/edit?usp=drive_link" TargetMode="External"/><Relationship Id="rId4" Type="http://schemas.openxmlformats.org/officeDocument/2006/relationships/hyperlink" Target="https://docs.google.com/presentation/d/1chFoj6b5g-wKzbBC8X1UVkwSAzPQu1WMO9L0RP5zpYw/edit?usp=shari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38586" y="795863"/>
            <a:ext cx="6080882" cy="260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Arial Black"/>
              <a:buNone/>
            </a:pPr>
            <a:r>
              <a:rPr lang="en-US" dirty="0"/>
              <a:t>DWPD 8.18.2025</a:t>
            </a:r>
            <a:endParaRPr dirty="0"/>
          </a:p>
        </p:txBody>
      </p:sp>
      <p:sp>
        <p:nvSpPr>
          <p:cNvPr id="202" name="Google Shape;202;p3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158950" y="3604200"/>
            <a:ext cx="5660400" cy="15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en-US" dirty="0"/>
              <a:t>10:30-11:30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en-US" dirty="0">
                <a:solidFill>
                  <a:schemeClr val="dk1"/>
                </a:solidFill>
              </a:rPr>
              <a:t>Principal Institute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en-US" dirty="0"/>
              <a:t>Curriculum &amp; Instruction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7775" y="370625"/>
            <a:ext cx="11228700" cy="741000"/>
          </a:xfrm>
          <a:prstGeom prst="rect">
            <a:avLst/>
          </a:prstGeom>
          <a:solidFill>
            <a:srgbClr val="FFC80A"/>
          </a:solidFill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August Cohort Implementation Timeline</a:t>
            </a:r>
            <a:endParaRPr/>
          </a:p>
        </p:txBody>
      </p:sp>
      <p:cxnSp>
        <p:nvCxnSpPr>
          <p:cNvPr id="209" name="Google Shape;209;p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64508" y="1949012"/>
            <a:ext cx="11228700" cy="9000"/>
          </a:xfrm>
          <a:prstGeom prst="straightConnector1">
            <a:avLst/>
          </a:prstGeom>
          <a:noFill/>
          <a:ln w="28575" cap="flat" cmpd="sng">
            <a:solidFill>
              <a:srgbClr val="FFC80A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0" name="Google Shape;210;p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376701" y="1738107"/>
            <a:ext cx="0" cy="430800"/>
          </a:xfrm>
          <a:prstGeom prst="straightConnector1">
            <a:avLst/>
          </a:prstGeom>
          <a:noFill/>
          <a:ln w="19050" cap="flat" cmpd="sng">
            <a:solidFill>
              <a:srgbClr val="FFC80A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1" name="Google Shape;211;p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178862" y="1738099"/>
            <a:ext cx="0" cy="430800"/>
          </a:xfrm>
          <a:prstGeom prst="straightConnector1">
            <a:avLst/>
          </a:prstGeom>
          <a:noFill/>
          <a:ln w="19050" cap="flat" cmpd="sng">
            <a:solidFill>
              <a:srgbClr val="FFC80A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2" name="Google Shape;212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550625" y="1608450"/>
            <a:ext cx="1812300" cy="2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</a:rPr>
              <a:t>August 5th</a:t>
            </a:r>
            <a:endParaRPr sz="2000" b="1">
              <a:solidFill>
                <a:schemeClr val="dk1"/>
              </a:solidFill>
            </a:endParaRPr>
          </a:p>
        </p:txBody>
      </p:sp>
      <p:cxnSp>
        <p:nvCxnSpPr>
          <p:cNvPr id="213" name="Google Shape;213;p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159426" y="1738107"/>
            <a:ext cx="0" cy="430800"/>
          </a:xfrm>
          <a:prstGeom prst="straightConnector1">
            <a:avLst/>
          </a:prstGeom>
          <a:noFill/>
          <a:ln w="19050" cap="flat" cmpd="sng">
            <a:solidFill>
              <a:srgbClr val="FFC80A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4" name="Google Shape;214;p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288051" y="1738107"/>
            <a:ext cx="0" cy="430800"/>
          </a:xfrm>
          <a:prstGeom prst="straightConnector1">
            <a:avLst/>
          </a:prstGeom>
          <a:noFill/>
          <a:ln w="19050" cap="flat" cmpd="sng">
            <a:solidFill>
              <a:srgbClr val="FFC80A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Google Shape;215;p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9948676" y="1738107"/>
            <a:ext cx="0" cy="430800"/>
          </a:xfrm>
          <a:prstGeom prst="straightConnector1">
            <a:avLst/>
          </a:prstGeom>
          <a:noFill/>
          <a:ln w="19050" cap="flat" cmpd="sng">
            <a:solidFill>
              <a:srgbClr val="FFC80A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2419338" y="1608450"/>
            <a:ext cx="1812300" cy="2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</a:rPr>
              <a:t>August 8th</a:t>
            </a:r>
            <a:endParaRPr sz="2000" b="1">
              <a:solidFill>
                <a:schemeClr val="dk1"/>
              </a:solidFill>
            </a:endParaRPr>
          </a:p>
        </p:txBody>
      </p:sp>
      <p:sp>
        <p:nvSpPr>
          <p:cNvPr id="217" name="Google Shape;217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4317600" y="1608500"/>
            <a:ext cx="1841700" cy="2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</a:rPr>
              <a:t>Aug 11-12th</a:t>
            </a:r>
            <a:endParaRPr sz="2000" b="1">
              <a:solidFill>
                <a:schemeClr val="dk1"/>
              </a:solidFill>
            </a:endParaRPr>
          </a:p>
        </p:txBody>
      </p:sp>
      <p:sp>
        <p:nvSpPr>
          <p:cNvPr id="218" name="Google Shape;218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6262988" y="1608450"/>
            <a:ext cx="1812300" cy="2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</a:rPr>
              <a:t>August 13</a:t>
            </a:r>
            <a:endParaRPr sz="2000" b="1">
              <a:solidFill>
                <a:schemeClr val="dk1"/>
              </a:solidFill>
            </a:endParaRPr>
          </a:p>
        </p:txBody>
      </p:sp>
      <p:sp>
        <p:nvSpPr>
          <p:cNvPr id="219" name="Google Shape;219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8136375" y="1608450"/>
            <a:ext cx="1812300" cy="2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</a:rPr>
              <a:t>August 18</a:t>
            </a:r>
            <a:endParaRPr sz="2000" b="1">
              <a:solidFill>
                <a:schemeClr val="dk1"/>
              </a:solidFill>
            </a:endParaRPr>
          </a:p>
        </p:txBody>
      </p:sp>
      <p:sp>
        <p:nvSpPr>
          <p:cNvPr id="220" name="Google Shape;220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9942150" y="1465800"/>
            <a:ext cx="1812300" cy="5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</a:rPr>
              <a:t>Sept 15</a:t>
            </a:r>
            <a:endParaRPr sz="2000" b="1">
              <a:solidFill>
                <a:schemeClr val="dk1"/>
              </a:solidFill>
            </a:endParaRPr>
          </a:p>
        </p:txBody>
      </p:sp>
      <p:sp>
        <p:nvSpPr>
          <p:cNvPr id="224" name="Google Shape;224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634475" y="2236125"/>
            <a:ext cx="1644600" cy="794400"/>
          </a:xfrm>
          <a:prstGeom prst="rect">
            <a:avLst/>
          </a:prstGeom>
          <a:solidFill>
            <a:srgbClr val="B6D43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Georgia"/>
                <a:ea typeface="Georgia"/>
                <a:cs typeface="Georgia"/>
                <a:sym typeface="Georgia"/>
              </a:rPr>
              <a:t>Managers Share PD Learning Outcomes and Must Haves at Principal Institute</a:t>
            </a:r>
            <a:endParaRPr sz="10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5" name="Google Shape;225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634475" y="3097675"/>
            <a:ext cx="3653700" cy="794400"/>
          </a:xfrm>
          <a:prstGeom prst="rect">
            <a:avLst/>
          </a:prstGeom>
          <a:solidFill>
            <a:srgbClr val="B6D43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Georgia"/>
                <a:ea typeface="Georgia"/>
                <a:cs typeface="Georgia"/>
                <a:sym typeface="Georgia"/>
              </a:rPr>
              <a:t>Managers Host Runs of Show with Facilitators to Ensure Understanding of Learning Outcomes &amp; Must Haves</a:t>
            </a:r>
            <a:endParaRPr sz="10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3" name="Google Shape;223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2503200" y="3998025"/>
            <a:ext cx="1644600" cy="1005000"/>
          </a:xfrm>
          <a:prstGeom prst="rect">
            <a:avLst/>
          </a:prstGeom>
          <a:solidFill>
            <a:srgbClr val="2850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Managers schedule planning meeting with Principals and Facilitators</a:t>
            </a:r>
            <a:endParaRPr sz="1000" b="1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6" name="Google Shape;226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4416150" y="4051700"/>
            <a:ext cx="3653700" cy="951300"/>
          </a:xfrm>
          <a:prstGeom prst="rect">
            <a:avLst/>
          </a:prstGeom>
          <a:solidFill>
            <a:srgbClr val="2850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Managers host planning meetings with Principals and Facilitators and finalize agendas </a:t>
            </a:r>
            <a:r>
              <a:rPr lang="en-US" sz="1000" b="1" u="sng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en-US" sz="10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1000" b="1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1" name="Google Shape;221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8258500" y="2396875"/>
            <a:ext cx="1644600" cy="2319900"/>
          </a:xfrm>
          <a:prstGeom prst="rect">
            <a:avLst/>
          </a:prstGeom>
          <a:solidFill>
            <a:srgbClr val="FFC8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Georgia"/>
                <a:ea typeface="Georgia"/>
                <a:cs typeface="Georgia"/>
                <a:sym typeface="Georgia"/>
              </a:rPr>
              <a:t>Principals Lead District Wide PD Day:</a:t>
            </a:r>
            <a:endParaRPr sz="10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Georgia"/>
                <a:ea typeface="Georgia"/>
                <a:cs typeface="Georgia"/>
                <a:sym typeface="Georgia"/>
              </a:rPr>
              <a:t>The Power of Tier 1</a:t>
            </a:r>
            <a:endParaRPr sz="1000"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7" name="Google Shape;227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0032525" y="2396875"/>
            <a:ext cx="1644600" cy="633600"/>
          </a:xfrm>
          <a:prstGeom prst="rect">
            <a:avLst/>
          </a:prstGeom>
          <a:solidFill>
            <a:srgbClr val="FFC8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latin typeface="Georgia"/>
                <a:ea typeface="Georgia"/>
                <a:cs typeface="Georgia"/>
                <a:sym typeface="Georgia"/>
              </a:rPr>
              <a:t>Managers host make up at LaunchED</a:t>
            </a:r>
            <a:endParaRPr sz="1000"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8" name="Google Shape;228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2503200" y="5108975"/>
            <a:ext cx="5566800" cy="631200"/>
          </a:xfrm>
          <a:prstGeom prst="rect">
            <a:avLst/>
          </a:prstGeom>
          <a:noFill/>
          <a:ln w="19050" cap="flat" cmpd="sng">
            <a:solidFill>
              <a:srgbClr val="147FC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u="sng">
                <a:solidFill>
                  <a:schemeClr val="hlink"/>
                </a:solidFill>
                <a:hlinkClick r:id="rId4"/>
              </a:rPr>
              <a:t>https://tinyurl.com/963xtmxt</a:t>
            </a:r>
            <a:r>
              <a:rPr lang="en-US" sz="2900"/>
              <a:t> </a:t>
            </a:r>
            <a:endParaRPr sz="2900"/>
          </a:p>
        </p:txBody>
      </p:sp>
      <p:sp>
        <p:nvSpPr>
          <p:cNvPr id="222" name="Google Shape;222;p3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0244400" y="4763150"/>
            <a:ext cx="1947600" cy="1005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B2E9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Begin again for Sept 22nd, prioritizing same presenters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>
            <a:spLocks noGrp="1"/>
          </p:cNvSpPr>
          <p:nvPr>
            <p:ph type="title"/>
          </p:nvPr>
        </p:nvSpPr>
        <p:spPr>
          <a:xfrm>
            <a:off x="104300" y="602100"/>
            <a:ext cx="11056800" cy="363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Mathematics: August 18th PD</a:t>
            </a:r>
            <a:endParaRPr/>
          </a:p>
        </p:txBody>
      </p:sp>
      <p:pic>
        <p:nvPicPr>
          <p:cNvPr id="235" name="Google Shape;235;p38" descr="A text box outlining the intensions of the day's presentation. The headings are know, do and agenda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300" y="965700"/>
            <a:ext cx="7817475" cy="422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8"/>
          <p:cNvSpPr txBox="1"/>
          <p:nvPr/>
        </p:nvSpPr>
        <p:spPr>
          <a:xfrm>
            <a:off x="7921775" y="1056575"/>
            <a:ext cx="4084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  <a:latin typeface="Fjalla One"/>
                <a:ea typeface="Fjalla One"/>
                <a:cs typeface="Fjalla One"/>
                <a:sym typeface="Fjalla One"/>
              </a:rPr>
              <a:t>https://tinyurl.com/MathAug182025</a:t>
            </a:r>
            <a:endParaRPr sz="2100">
              <a:solidFill>
                <a:schemeClr val="lt1"/>
              </a:solidFill>
              <a:latin typeface="Fjalla One"/>
              <a:ea typeface="Fjalla One"/>
              <a:cs typeface="Fjalla One"/>
              <a:sym typeface="Fjalla One"/>
            </a:endParaRPr>
          </a:p>
        </p:txBody>
      </p:sp>
      <p:pic>
        <p:nvPicPr>
          <p:cNvPr id="238" name="Google Shape;238;p38" descr="A QR code pointing to https://tinyurl.com/MathAug182025​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27775" y="1655350"/>
            <a:ext cx="1885950" cy="188595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9"/>
          <p:cNvSpPr txBox="1">
            <a:spLocks noGrp="1"/>
          </p:cNvSpPr>
          <p:nvPr>
            <p:ph type="title"/>
          </p:nvPr>
        </p:nvSpPr>
        <p:spPr>
          <a:xfrm>
            <a:off x="1819825" y="169044"/>
            <a:ext cx="8043600" cy="726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legreya"/>
                <a:ea typeface="Alegreya"/>
                <a:cs typeface="Alegreya"/>
                <a:sym typeface="Alegreya"/>
              </a:rPr>
              <a:t>Science</a:t>
            </a:r>
            <a:endParaRPr>
              <a:latin typeface="Alegreya"/>
              <a:ea typeface="Alegreya"/>
              <a:cs typeface="Alegreya"/>
              <a:sym typeface="Alegreya"/>
            </a:endParaRPr>
          </a:p>
        </p:txBody>
      </p:sp>
      <p:sp>
        <p:nvSpPr>
          <p:cNvPr id="245" name="Google Shape;245;p39"/>
          <p:cNvSpPr txBox="1"/>
          <p:nvPr/>
        </p:nvSpPr>
        <p:spPr>
          <a:xfrm>
            <a:off x="802200" y="1045875"/>
            <a:ext cx="9208500" cy="43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ighlight>
                  <a:schemeClr val="lt1"/>
                </a:highlight>
                <a:latin typeface="Alegreya Medium"/>
                <a:ea typeface="Alegreya Medium"/>
                <a:cs typeface="Alegreya Medium"/>
                <a:sym typeface="Alegreya Medium"/>
                <a:hlinkClick r:id="rId3"/>
              </a:rPr>
              <a:t>Science Facilitators for August 18th by Cluster Site</a:t>
            </a:r>
            <a:r>
              <a:rPr lang="en-US" sz="1800">
                <a:highlight>
                  <a:schemeClr val="lt1"/>
                </a:highlight>
                <a:latin typeface="Alegreya Medium"/>
                <a:ea typeface="Alegreya Medium"/>
                <a:cs typeface="Alegreya Medium"/>
                <a:sym typeface="Alegreya Medium"/>
              </a:rPr>
              <a:t> </a:t>
            </a:r>
            <a:endParaRPr sz="1800">
              <a:highlight>
                <a:schemeClr val="lt1"/>
              </a:highlight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latin typeface="Alegreya Medium"/>
                <a:ea typeface="Alegreya Medium"/>
                <a:cs typeface="Alegreya Medium"/>
                <a:sym typeface="Alegreya Medium"/>
                <a:hlinkClick r:id="rId4"/>
              </a:rPr>
              <a:t>K-6 Slide Deck Template</a:t>
            </a:r>
            <a:r>
              <a:rPr lang="en-US" sz="1800">
                <a:latin typeface="Alegreya Medium"/>
                <a:ea typeface="Alegreya Medium"/>
                <a:cs typeface="Alegreya Medium"/>
                <a:sym typeface="Alegreya Medium"/>
              </a:rPr>
              <a:t>: Facilitators will make a copy of this slide deck and modify to the wants and needs of the school’s in your cluster with your communication. This slide deck is for </a:t>
            </a:r>
            <a:r>
              <a:rPr lang="en-US" sz="1800" u="sng">
                <a:latin typeface="Alegreya Medium"/>
                <a:ea typeface="Alegreya Medium"/>
                <a:cs typeface="Alegreya Medium"/>
                <a:sym typeface="Alegreya Medium"/>
              </a:rPr>
              <a:t>~90 minute PD</a:t>
            </a:r>
            <a:r>
              <a:rPr lang="en-US" sz="1800">
                <a:latin typeface="Alegreya Medium"/>
                <a:ea typeface="Alegreya Medium"/>
                <a:cs typeface="Alegreya Medium"/>
                <a:sym typeface="Alegreya Medium"/>
              </a:rPr>
              <a:t>. They are expecting you to reach out to confirm the time of the science session by end of day August 8th. The topic is Tier 1 instruction with Amplify Science and checking for student understanding. </a:t>
            </a:r>
            <a:endParaRPr sz="18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latin typeface="Alegreya Medium"/>
                <a:ea typeface="Alegreya Medium"/>
                <a:cs typeface="Alegreya Medium"/>
                <a:sym typeface="Alegreya Medium"/>
              </a:rPr>
              <a:t>6-8 Science</a:t>
            </a:r>
            <a:r>
              <a:rPr lang="en-US" sz="1800">
                <a:latin typeface="Alegreya Medium"/>
                <a:ea typeface="Alegreya Medium"/>
                <a:cs typeface="Alegreya Medium"/>
                <a:sym typeface="Alegreya Medium"/>
              </a:rPr>
              <a:t> PD: PD on Tier 1 Science instruction with Amplify Science, checking for student understanding and the new Chemical Hygiene Plan.  The science PD facilitator needs to present in a science lab due to some hands-on activities. They need </a:t>
            </a:r>
            <a:r>
              <a:rPr lang="en-US" sz="1800" u="sng">
                <a:latin typeface="Alegreya Medium"/>
                <a:ea typeface="Alegreya Medium"/>
                <a:cs typeface="Alegreya Medium"/>
                <a:sym typeface="Alegreya Medium"/>
              </a:rPr>
              <a:t>~3 hours.</a:t>
            </a:r>
            <a:r>
              <a:rPr lang="en-US" sz="1800">
                <a:latin typeface="Alegreya Medium"/>
                <a:ea typeface="Alegreya Medium"/>
                <a:cs typeface="Alegreya Medium"/>
                <a:sym typeface="Alegreya Medium"/>
              </a:rPr>
              <a:t> </a:t>
            </a:r>
            <a:endParaRPr sz="18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latin typeface="Alegreya Medium"/>
                <a:ea typeface="Alegreya Medium"/>
                <a:cs typeface="Alegreya Medium"/>
                <a:sym typeface="Alegreya Medium"/>
              </a:rPr>
              <a:t>9-12 Science</a:t>
            </a:r>
            <a:r>
              <a:rPr lang="en-US" sz="1800">
                <a:latin typeface="Alegreya Medium"/>
                <a:ea typeface="Alegreya Medium"/>
                <a:cs typeface="Alegreya Medium"/>
                <a:sym typeface="Alegreya Medium"/>
              </a:rPr>
              <a:t> PD: PD on McGraw-Hill Science, Tier 1 instruction, checking for student understanding, and the new Chemical Hygiene Plan. </a:t>
            </a:r>
            <a:r>
              <a:rPr lang="en-US" sz="1800">
                <a:solidFill>
                  <a:schemeClr val="dk1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The science PD facilitator needs to present in a science lab due to some hands-on activities. They need </a:t>
            </a:r>
            <a:r>
              <a:rPr lang="en-US" sz="1800" u="sng">
                <a:solidFill>
                  <a:schemeClr val="dk1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~6 hours</a:t>
            </a:r>
            <a:r>
              <a:rPr lang="en-US" sz="1800">
                <a:solidFill>
                  <a:schemeClr val="dk1"/>
                </a:solidFill>
                <a:latin typeface="Alegreya Medium"/>
                <a:ea typeface="Alegreya Medium"/>
                <a:cs typeface="Alegreya Medium"/>
                <a:sym typeface="Alegreya Medium"/>
              </a:rPr>
              <a:t>. </a:t>
            </a:r>
            <a:endParaRPr sz="1800">
              <a:solidFill>
                <a:schemeClr val="dk1"/>
              </a:solidFill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legreya Medium"/>
              <a:ea typeface="Alegreya Medium"/>
              <a:cs typeface="Alegreya Medium"/>
              <a:sym typeface="Alegreya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0"/>
          <p:cNvSpPr txBox="1">
            <a:spLocks noGrp="1"/>
          </p:cNvSpPr>
          <p:nvPr>
            <p:ph type="title"/>
          </p:nvPr>
        </p:nvSpPr>
        <p:spPr>
          <a:xfrm>
            <a:off x="3247600" y="180750"/>
            <a:ext cx="5538600" cy="726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legreya"/>
                <a:ea typeface="Alegreya"/>
                <a:cs typeface="Alegreya"/>
                <a:sym typeface="Alegreya"/>
              </a:rPr>
              <a:t>K-6 Montessori </a:t>
            </a:r>
            <a:endParaRPr>
              <a:latin typeface="Alegreya"/>
              <a:ea typeface="Alegreya"/>
              <a:cs typeface="Alegreya"/>
              <a:sym typeface="Alegreya"/>
            </a:endParaRPr>
          </a:p>
        </p:txBody>
      </p:sp>
      <p:sp>
        <p:nvSpPr>
          <p:cNvPr id="252" name="Google Shape;252;p40"/>
          <p:cNvSpPr txBox="1"/>
          <p:nvPr/>
        </p:nvSpPr>
        <p:spPr>
          <a:xfrm>
            <a:off x="921750" y="1082900"/>
            <a:ext cx="8879700" cy="39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u="sng">
                <a:solidFill>
                  <a:schemeClr val="hlink"/>
                </a:solidFill>
                <a:highlight>
                  <a:schemeClr val="lt1"/>
                </a:highlight>
                <a:latin typeface="Alegreya Medium"/>
                <a:ea typeface="Alegreya Medium"/>
                <a:cs typeface="Alegreya Medium"/>
                <a:sym typeface="Alegreya Medium"/>
                <a:hlinkClick r:id="rId3"/>
              </a:rPr>
              <a:t>Facilitators for August 18th by Cluster Site</a:t>
            </a:r>
            <a:r>
              <a:rPr lang="en-US" sz="1900">
                <a:highlight>
                  <a:schemeClr val="lt1"/>
                </a:highlight>
                <a:latin typeface="Alegreya Medium"/>
                <a:ea typeface="Alegreya Medium"/>
                <a:cs typeface="Alegreya Medium"/>
                <a:sym typeface="Alegreya Medium"/>
              </a:rPr>
              <a:t> </a:t>
            </a:r>
            <a:endParaRPr sz="1900">
              <a:highlight>
                <a:schemeClr val="lt1"/>
              </a:highlight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Dater Elementary - Host site for Dater, Bramble, Gamble, North Avondale, Parker Woods, Pleasant Ridge, &amp; Sands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●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Each content for K-6 is prepared to present for ~90 minutes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●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Agenda for the day is flexible based on your all’s needs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914400" lvl="1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○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ELA Facilitator - Sarah Kleymeyer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914400" lvl="1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○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Math Facilitators - Kathyrn Doyle, Tamiko Palmer, and Katie McOwen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914400" lvl="1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○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Science Facilitator - Courtney Meikle (Available in AM or PM, Sharing this facilitator with the Woodford site)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914400" lvl="1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○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Social Studies Facilitator - Eria Watson (AM only)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SzPts val="1900"/>
              <a:buFont typeface="Alegreya Medium"/>
              <a:buChar char="●"/>
            </a:pPr>
            <a:r>
              <a:rPr lang="en-US" sz="1900">
                <a:latin typeface="Alegreya Medium"/>
                <a:ea typeface="Alegreya Medium"/>
                <a:cs typeface="Alegreya Medium"/>
                <a:sym typeface="Alegreya Medium"/>
              </a:rPr>
              <a:t>What are some items that you all would like to see for the teachers and the paras? We can differentiate the PD as needed! </a:t>
            </a:r>
            <a:endParaRPr sz="1900">
              <a:latin typeface="Alegreya Medium"/>
              <a:ea typeface="Alegreya Medium"/>
              <a:cs typeface="Alegreya Medium"/>
              <a:sym typeface="Alegrey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legreya Medium"/>
              <a:ea typeface="Alegreya Medium"/>
              <a:cs typeface="Alegreya Medium"/>
              <a:sym typeface="Alegreya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1"/>
          <p:cNvSpPr txBox="1">
            <a:spLocks noGrp="1"/>
          </p:cNvSpPr>
          <p:nvPr>
            <p:ph type="title"/>
          </p:nvPr>
        </p:nvSpPr>
        <p:spPr>
          <a:xfrm>
            <a:off x="413525" y="238275"/>
            <a:ext cx="5035500" cy="778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Social Studies</a:t>
            </a:r>
            <a:endParaRPr/>
          </a:p>
        </p:txBody>
      </p:sp>
      <p:sp>
        <p:nvSpPr>
          <p:cNvPr id="259" name="Google Shape;259;p41"/>
          <p:cNvSpPr txBox="1"/>
          <p:nvPr/>
        </p:nvSpPr>
        <p:spPr>
          <a:xfrm>
            <a:off x="732125" y="1092875"/>
            <a:ext cx="9353400" cy="36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Permanent Marker"/>
                <a:ea typeface="Permanent Marker"/>
                <a:cs typeface="Permanent Marker"/>
                <a:sym typeface="Permanent Marker"/>
              </a:rPr>
              <a:t>Outcomes for District-Wide Professional Learning Cohorts (8/18):</a:t>
            </a:r>
            <a:endParaRPr sz="2100">
              <a:latin typeface="Permanent Marker"/>
              <a:ea typeface="Permanent Marker"/>
              <a:cs typeface="Permanent Marker"/>
              <a:sym typeface="Permanent Marker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 u="sng">
                <a:solidFill>
                  <a:schemeClr val="hlink"/>
                </a:solidFill>
                <a:hlinkClick r:id="rId3"/>
              </a:rPr>
              <a:t>K-6</a:t>
            </a:r>
            <a:r>
              <a:rPr lang="en-US" sz="1800"/>
              <a:t>: 90 minutes</a:t>
            </a:r>
            <a:endParaRPr sz="180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MS/Jr. High</a:t>
            </a:r>
            <a:r>
              <a:rPr lang="en-US" sz="1800"/>
              <a:t>: 3 hours</a:t>
            </a:r>
            <a:endParaRPr sz="1800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5"/>
              </a:rPr>
              <a:t>High School</a:t>
            </a:r>
            <a:r>
              <a:rPr lang="en-US" sz="1800"/>
              <a:t>: 6 hours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Review and practice strategies in Lesson Activity Slideshows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Connect curriculum based strategies with improved literacy outcomes at all levels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Preview common assessments and progress monitoring tools in Focus and explore the Focus All-in-one Guide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Explore TCI tutorials if necessary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Use planning and alignment tools to plan for an upcoming unit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1000"/>
              </a:spcAft>
              <a:buSzPts val="1800"/>
              <a:buChar char="●"/>
            </a:pPr>
            <a:r>
              <a:rPr lang="en-US" sz="1800"/>
              <a:t>Collaborate with colleagues to increase district-wide equity of social studies instruction</a:t>
            </a: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4225" y="-91972"/>
            <a:ext cx="8043600" cy="1718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ELA | Reading: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August 18th and Beyond</a:t>
            </a:r>
            <a:endParaRPr/>
          </a:p>
        </p:txBody>
      </p:sp>
      <p:pic>
        <p:nvPicPr>
          <p:cNvPr id="266" name="Google Shape;266;p42" descr="A text box outlining ELA reading goals. The objectives are to build, understand, experience, collaborate, and reflect 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" y="1863313"/>
            <a:ext cx="7353300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42" descr="A text box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620238"/>
            <a:ext cx="7410450" cy="200977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2"/>
          <p:cNvSpPr txBox="1"/>
          <p:nvPr/>
        </p:nvSpPr>
        <p:spPr>
          <a:xfrm>
            <a:off x="7966450" y="1626325"/>
            <a:ext cx="3760500" cy="500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 b="1">
                <a:solidFill>
                  <a:srgbClr val="191919"/>
                </a:solidFill>
                <a:latin typeface="Didact Gothic"/>
                <a:ea typeface="Didact Gothic"/>
                <a:cs typeface="Didact Gothic"/>
                <a:sym typeface="Didact Gothic"/>
              </a:rPr>
              <a:t>They will know they have successfully transferred their learning to the classroom when they can:</a:t>
            </a:r>
            <a:endParaRPr sz="1200" b="1">
              <a:solidFill>
                <a:srgbClr val="191919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200"/>
              <a:buFont typeface="Architects Daughter"/>
              <a:buAutoNum type="arabicPeriod"/>
            </a:pP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Use </a:t>
            </a:r>
            <a:r>
              <a:rPr lang="en-US" sz="1200" b="1">
                <a:solidFill>
                  <a:srgbClr val="1C75BC"/>
                </a:solidFill>
                <a:latin typeface="Didact Gothic"/>
                <a:ea typeface="Didact Gothic"/>
                <a:cs typeface="Didact Gothic"/>
                <a:sym typeface="Didact Gothic"/>
              </a:rPr>
              <a:t>explicit, differentiated instruction</a:t>
            </a: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 to make grade-level curriculum accessible to ALL students in Tier 1, example: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idact Gothic"/>
              <a:buAutoNum type="alphaLcPeriod"/>
            </a:pPr>
            <a:r>
              <a:rPr lang="en-US" sz="1200" b="1">
                <a:solidFill>
                  <a:srgbClr val="1C75BC"/>
                </a:solidFill>
                <a:latin typeface="Didact Gothic"/>
                <a:ea typeface="Didact Gothic"/>
                <a:cs typeface="Didact Gothic"/>
                <a:sym typeface="Didact Gothic"/>
              </a:rPr>
              <a:t>Reading aloud and discussing grade-appropriate texts with all students</a:t>
            </a: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 regardless of independent reading ability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idact Gothic"/>
              <a:buAutoNum type="alphaLcPeriod"/>
            </a:pP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Using the routines, scaffolds, and checks for understanding in the curriculum to </a:t>
            </a:r>
            <a:r>
              <a:rPr lang="en-US" sz="1200" b="1">
                <a:solidFill>
                  <a:srgbClr val="1C75BC"/>
                </a:solidFill>
                <a:latin typeface="Didact Gothic"/>
                <a:ea typeface="Didact Gothic"/>
                <a:cs typeface="Didact Gothic"/>
                <a:sym typeface="Didact Gothic"/>
              </a:rPr>
              <a:t>plan and adjust instruction to meet the needs of each student</a:t>
            </a: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.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200"/>
              <a:buFont typeface="Architects Daughter"/>
              <a:buAutoNum type="arabicPeriod"/>
            </a:pP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Use </a:t>
            </a:r>
            <a:r>
              <a:rPr lang="en-US" sz="1200" b="1">
                <a:solidFill>
                  <a:srgbClr val="1C75BC"/>
                </a:solidFill>
                <a:latin typeface="Didact Gothic"/>
                <a:ea typeface="Didact Gothic"/>
                <a:cs typeface="Didact Gothic"/>
                <a:sym typeface="Didact Gothic"/>
              </a:rPr>
              <a:t>backwards planning and checks for understanding</a:t>
            </a: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 to give ALL students access to the lessons and standards aligned with Tier 1 assessments, example: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idact Gothic"/>
              <a:buAutoNum type="alphaLcPeriod"/>
            </a:pPr>
            <a:r>
              <a:rPr lang="en-US" sz="1200" b="1">
                <a:solidFill>
                  <a:srgbClr val="1C75BC"/>
                </a:solidFill>
                <a:latin typeface="Didact Gothic"/>
                <a:ea typeface="Didact Gothic"/>
                <a:cs typeface="Didact Gothic"/>
                <a:sym typeface="Didact Gothic"/>
              </a:rPr>
              <a:t>Lessons are chosen based on knowledge and skills  students will need</a:t>
            </a: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 to demonstrate the standard on the assessment.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idact Gothic"/>
              <a:buAutoNum type="alphaLcPeriod"/>
            </a:pP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Activities and engagement are designed to </a:t>
            </a:r>
            <a:r>
              <a:rPr lang="en-US" sz="1200" b="1">
                <a:solidFill>
                  <a:srgbClr val="1C75BC"/>
                </a:solidFill>
                <a:latin typeface="Didact Gothic"/>
                <a:ea typeface="Didact Gothic"/>
                <a:cs typeface="Didact Gothic"/>
                <a:sym typeface="Didact Gothic"/>
              </a:rPr>
              <a:t>explicitly give students the background knowledge and vocabulary needed in order to build grade-level knowledge and skills </a:t>
            </a:r>
            <a:r>
              <a:rPr lang="en-US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(“just in time interventions”) 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42"/>
          <p:cNvSpPr txBox="1"/>
          <p:nvPr/>
        </p:nvSpPr>
        <p:spPr>
          <a:xfrm>
            <a:off x="8256550" y="725150"/>
            <a:ext cx="3470400" cy="7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chemeClr val="lt1"/>
                </a:solidFill>
              </a:rPr>
              <a:t>https://bit.ly/ELAPDRefresh</a:t>
            </a:r>
            <a:endParaRPr sz="19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69D40-3C24-36A6-C2A2-BE5B97AE0F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Here for Kids</a:t>
            </a:r>
          </a:p>
        </p:txBody>
      </p:sp>
      <p:pic>
        <p:nvPicPr>
          <p:cNvPr id="274" name="Google Shape;274;p43" descr="A photo collage of students and teachers with the words here for kid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08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5222e6c-5fc6-48eb-8f03-73db18203b63}" enabled="0" method="" siteId="{f5222e6c-5fc6-48eb-8f03-73db18203b6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689</Words>
  <Application>Microsoft Macintosh PowerPoint</Application>
  <PresentationFormat>Widescreen</PresentationFormat>
  <Paragraphs>69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Alegreya</vt:lpstr>
      <vt:lpstr>Alegreya Medium</vt:lpstr>
      <vt:lpstr>Architects Daughter</vt:lpstr>
      <vt:lpstr>Arial</vt:lpstr>
      <vt:lpstr>Arial Black</vt:lpstr>
      <vt:lpstr>Calibri</vt:lpstr>
      <vt:lpstr>Didact Gothic</vt:lpstr>
      <vt:lpstr>Fjalla One</vt:lpstr>
      <vt:lpstr>Georgia</vt:lpstr>
      <vt:lpstr>Permanent Marker</vt:lpstr>
      <vt:lpstr>Office Theme</vt:lpstr>
      <vt:lpstr>Custom Design</vt:lpstr>
      <vt:lpstr>DWPD 8.18.2025</vt:lpstr>
      <vt:lpstr>August Cohort Implementation Timeline</vt:lpstr>
      <vt:lpstr>Mathematics: August 18th PD</vt:lpstr>
      <vt:lpstr>Science</vt:lpstr>
      <vt:lpstr>K-6 Montessori </vt:lpstr>
      <vt:lpstr>Social Studies</vt:lpstr>
      <vt:lpstr>ELA | Reading:  August 18th and Beyond</vt:lpstr>
      <vt:lpstr>Here for Kids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Johnson, Gianna (johns2g9)</dc:creator>
  <cp:lastModifiedBy>Wilson, Rodney (wilso4rn)</cp:lastModifiedBy>
  <cp:revision>44</cp:revision>
  <dcterms:modified xsi:type="dcterms:W3CDTF">2025-08-18T18:48:10Z</dcterms:modified>
</cp:coreProperties>
</file>