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70" r:id="rId2"/>
  </p:sldMasterIdLst>
  <p:notesMasterIdLst>
    <p:notesMasterId r:id="rId30"/>
  </p:notesMasterIdLst>
  <p:sldIdLst>
    <p:sldId id="282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</p:sldIdLst>
  <p:sldSz cx="9144000" cy="5143500" type="screen16x9"/>
  <p:notesSz cx="6858000" cy="9144000"/>
  <p:embeddedFontLst>
    <p:embeddedFont>
      <p:font typeface="Arial Black" panose="020B0A04020102020204" pitchFamily="34" charset="0"/>
      <p:regular r:id="rId31"/>
      <p:bold r:id="rId32"/>
    </p:embeddedFont>
    <p:embeddedFont>
      <p:font typeface="Century Gothic" panose="020B0502020202020204" pitchFamily="34" charset="0"/>
      <p:regular r:id="rId33"/>
      <p:bold r:id="rId34"/>
      <p:italic r:id="rId35"/>
      <p:boldItalic r:id="rId36"/>
    </p:embeddedFont>
    <p:embeddedFont>
      <p:font typeface="Open Sans ExtraBold" panose="020B0906030804020204" pitchFamily="34" charset="0"/>
      <p:bold r:id="rId37"/>
      <p:boldItalic r:id="rId38"/>
    </p:embeddedFont>
    <p:embeddedFont>
      <p:font typeface="Roboto" panose="02000000000000000000" pitchFamily="2" charset="0"/>
      <p:regular r:id="rId39"/>
      <p:bold r:id="rId40"/>
      <p:italic r:id="rId41"/>
      <p:boldItalic r:id="rId42"/>
    </p:embeddedFont>
    <p:embeddedFont>
      <p:font typeface="Trebuchet MS" panose="020B0603020202020204" pitchFamily="34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7" roundtripDataSignature="AMtx7mgqo+PuEZQJvbR0SSEU8lNAtzGw8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940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9.fntdata"/><Relationship Id="rId21" Type="http://schemas.openxmlformats.org/officeDocument/2006/relationships/slide" Target="slides/slide19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customschemas.google.com/relationships/presentationmetadata" Target="metadata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6.fntdata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B2sbv81V35Loj8grCPKMM_GH7an0_qq2316FevRUvfo/edit?tab=t.0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Agenda DRAFT</a:t>
            </a:r>
            <a:r>
              <a:rPr lang="en-US"/>
              <a:t>    </a:t>
            </a:r>
            <a:endParaRPr/>
          </a:p>
        </p:txBody>
      </p:sp>
      <p:sp>
        <p:nvSpPr>
          <p:cNvPr id="233" name="Google Shape;23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7233ff2097_0_3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37233ff2097_0_3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37233ff2097_0_4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37233ff2097_0_4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37233ff2097_0_3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37233ff2097_0_3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To stay compliant, we can only provide food that is cost-effective, supports the event’s purpose, and is shared in a group setting (like a catered tray or bulk meal, not individual combos). Not the main purpose of the event.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37233ff2097_0_4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37233ff2097_0_4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37285d1394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37285d1394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7233ff2097_0_4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37233ff2097_0_4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37233ff2097_0_9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37233ff2097_0_9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7233ff2097_0_9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7233ff2097_0_9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7233ff2097_0_4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7233ff2097_0_4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72d4622c92_1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372d4622c92_1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37233ff2097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g37233ff2097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37233ff2097_0_9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2" name="Google Shape;412;g37233ff2097_0_9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37233ff2097_0_7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37233ff2097_0_79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g37233ff2097_0_79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37233ff2097_0_5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8" name="Google Shape;428;g37233ff2097_0_55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37233ff2097_0_55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71fb916aac_0_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5" name="Google Shape;245;g371fb916aac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37233ff209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3" name="Google Shape;253;g37233ff2097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The Data comes from the Annual Community Survey - ACS</a:t>
            </a:r>
            <a:endParaRPr/>
          </a:p>
        </p:txBody>
      </p:sp>
      <p:sp>
        <p:nvSpPr>
          <p:cNvPr id="254" name="Google Shape;254;g37233ff2097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7233ff2097_0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1" name="Google Shape;261;g37233ff2097_0_1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2" name="Google Shape;262;g37233ff2097_0_1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7233ff2097_0_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37233ff2097_0_2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g37233ff2097_0_2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71fb916aa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71fb916aa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37233ff2097_0_3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37233ff2097_0_3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6_Title Slide">
  <p:cSld name="6_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7"/>
          <p:cNvSpPr txBox="1">
            <a:spLocks noGrp="1"/>
          </p:cNvSpPr>
          <p:nvPr>
            <p:ph type="subTitle" idx="1"/>
          </p:nvPr>
        </p:nvSpPr>
        <p:spPr>
          <a:xfrm>
            <a:off x="4303939" y="2703152"/>
            <a:ext cx="4778400" cy="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  <a:defRPr sz="1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>
            <a:spLocks noGrp="1"/>
          </p:cNvSpPr>
          <p:nvPr>
            <p:ph type="title"/>
          </p:nvPr>
        </p:nvSpPr>
        <p:spPr>
          <a:xfrm>
            <a:off x="4303939" y="596897"/>
            <a:ext cx="4560900" cy="19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Arial Black"/>
              <a:buNone/>
              <a:defRPr sz="41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Slide">
  <p:cSld name="2_Title Slide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26"/>
          <p:cNvSpPr txBox="1">
            <a:spLocks noGrp="1"/>
          </p:cNvSpPr>
          <p:nvPr>
            <p:ph type="subTitle" idx="1"/>
          </p:nvPr>
        </p:nvSpPr>
        <p:spPr>
          <a:xfrm>
            <a:off x="4303939" y="2703152"/>
            <a:ext cx="4560900" cy="125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  <a:defRPr sz="1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title"/>
          </p:nvPr>
        </p:nvSpPr>
        <p:spPr>
          <a:xfrm>
            <a:off x="4303939" y="596897"/>
            <a:ext cx="4560900" cy="19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Arial Black"/>
              <a:buNone/>
              <a:defRPr sz="41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Title Slide">
  <p:cSld name="3_Title Slide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27"/>
          <p:cNvSpPr txBox="1">
            <a:spLocks noGrp="1"/>
          </p:cNvSpPr>
          <p:nvPr>
            <p:ph type="subTitle" idx="1"/>
          </p:nvPr>
        </p:nvSpPr>
        <p:spPr>
          <a:xfrm>
            <a:off x="4303939" y="2703152"/>
            <a:ext cx="4778400" cy="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  <a:defRPr sz="1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27"/>
          <p:cNvSpPr txBox="1">
            <a:spLocks noGrp="1"/>
          </p:cNvSpPr>
          <p:nvPr>
            <p:ph type="title"/>
          </p:nvPr>
        </p:nvSpPr>
        <p:spPr>
          <a:xfrm>
            <a:off x="4303939" y="596897"/>
            <a:ext cx="4560900" cy="19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Arial Black"/>
              <a:buNone/>
              <a:defRPr sz="41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Title Slide">
  <p:cSld name="4_Title Slid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28"/>
          <p:cNvSpPr txBox="1">
            <a:spLocks noGrp="1"/>
          </p:cNvSpPr>
          <p:nvPr>
            <p:ph type="subTitle" idx="1"/>
          </p:nvPr>
        </p:nvSpPr>
        <p:spPr>
          <a:xfrm>
            <a:off x="4303939" y="2703152"/>
            <a:ext cx="4560900" cy="12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  <a:defRPr sz="1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28"/>
          <p:cNvSpPr txBox="1">
            <a:spLocks noGrp="1"/>
          </p:cNvSpPr>
          <p:nvPr>
            <p:ph type="title"/>
          </p:nvPr>
        </p:nvSpPr>
        <p:spPr>
          <a:xfrm>
            <a:off x="4303939" y="596897"/>
            <a:ext cx="4560900" cy="19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Font typeface="Arial Black"/>
              <a:buNone/>
              <a:defRPr sz="41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Title Slide">
  <p:cSld name="5_Title Slide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29"/>
          <p:cNvSpPr txBox="1">
            <a:spLocks noGrp="1"/>
          </p:cNvSpPr>
          <p:nvPr>
            <p:ph type="subTitle" idx="1"/>
          </p:nvPr>
        </p:nvSpPr>
        <p:spPr>
          <a:xfrm>
            <a:off x="4303939" y="2703152"/>
            <a:ext cx="4778400" cy="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  <a:defRPr sz="1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29"/>
          <p:cNvSpPr txBox="1">
            <a:spLocks noGrp="1"/>
          </p:cNvSpPr>
          <p:nvPr>
            <p:ph type="title"/>
          </p:nvPr>
        </p:nvSpPr>
        <p:spPr>
          <a:xfrm>
            <a:off x="4303939" y="596897"/>
            <a:ext cx="4560900" cy="19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Font typeface="Arial Black"/>
              <a:buNone/>
              <a:defRPr sz="41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Section Header">
  <p:cSld name="1_Section Header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0959" y="-27522"/>
            <a:ext cx="9204960" cy="517779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30"/>
          <p:cNvSpPr txBox="1">
            <a:spLocks noGrp="1"/>
          </p:cNvSpPr>
          <p:nvPr>
            <p:ph type="title"/>
          </p:nvPr>
        </p:nvSpPr>
        <p:spPr>
          <a:xfrm>
            <a:off x="333455" y="451566"/>
            <a:ext cx="6032700" cy="10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Arial Black"/>
              <a:buNone/>
              <a:defRPr sz="34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2" name="Google Shape;82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3332" y="3954294"/>
            <a:ext cx="1068360" cy="972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Section Header">
  <p:cSld name="2_Section Header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3340" y="-60960"/>
            <a:ext cx="9197340" cy="5211226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31"/>
          <p:cNvSpPr txBox="1">
            <a:spLocks noGrp="1"/>
          </p:cNvSpPr>
          <p:nvPr>
            <p:ph type="title"/>
          </p:nvPr>
        </p:nvSpPr>
        <p:spPr>
          <a:xfrm>
            <a:off x="333455" y="451566"/>
            <a:ext cx="6032700" cy="10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 Black"/>
              <a:buNone/>
              <a:defRPr sz="34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6" name="Google Shape;86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3332" y="3954294"/>
            <a:ext cx="1068360" cy="972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Section Header">
  <p:cSld name="3_Section Header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4899" y="0"/>
            <a:ext cx="9182172" cy="5164972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32"/>
          <p:cNvSpPr txBox="1">
            <a:spLocks noGrp="1"/>
          </p:cNvSpPr>
          <p:nvPr>
            <p:ph type="title"/>
          </p:nvPr>
        </p:nvSpPr>
        <p:spPr>
          <a:xfrm>
            <a:off x="333455" y="451566"/>
            <a:ext cx="6032700" cy="10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 Black"/>
              <a:buNone/>
              <a:defRPr sz="34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0" name="Google Shape;90;p32" descr="A black background with a black squar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174" y="3919625"/>
            <a:ext cx="1242232" cy="10902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Section Header">
  <p:cSld name="5_Section Header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28424" y="-36119"/>
            <a:ext cx="9272424" cy="5215739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33"/>
          <p:cNvSpPr txBox="1">
            <a:spLocks noGrp="1"/>
          </p:cNvSpPr>
          <p:nvPr>
            <p:ph type="title"/>
          </p:nvPr>
        </p:nvSpPr>
        <p:spPr>
          <a:xfrm>
            <a:off x="333455" y="451566"/>
            <a:ext cx="6032700" cy="10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Arial Black"/>
              <a:buNone/>
              <a:defRPr sz="34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4" name="Google Shape;94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3332" y="3954294"/>
            <a:ext cx="1068360" cy="972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Comparison">
  <p:cSld name="1_Comparison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68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34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1645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34"/>
          <p:cNvSpPr txBox="1">
            <a:spLocks noGrp="1"/>
          </p:cNvSpPr>
          <p:nvPr>
            <p:ph type="body" idx="1"/>
          </p:nvPr>
        </p:nvSpPr>
        <p:spPr>
          <a:xfrm>
            <a:off x="4629150" y="1168852"/>
            <a:ext cx="3886200" cy="30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34"/>
          <p:cNvSpPr>
            <a:spLocks noGrp="1"/>
          </p:cNvSpPr>
          <p:nvPr>
            <p:ph type="pic" idx="2"/>
          </p:nvPr>
        </p:nvSpPr>
        <p:spPr>
          <a:xfrm>
            <a:off x="350827" y="1168852"/>
            <a:ext cx="3944400" cy="3076800"/>
          </a:xfrm>
          <a:prstGeom prst="rect">
            <a:avLst/>
          </a:prstGeom>
          <a:noFill/>
          <a:ln>
            <a:noFill/>
          </a:ln>
        </p:spPr>
      </p:sp>
      <p:sp>
        <p:nvSpPr>
          <p:cNvPr id="101" name="Google Shape;101;p34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>
  <p:cSld name="Picture with Caption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35" descr="Shape&#10;&#10;Description automatically generated with medium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2571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35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05" name="Google Shape;105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35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and Content">
  <p:cSld name="2_Title and Conten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5529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18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18"/>
          <p:cNvSpPr txBox="1">
            <a:spLocks noGrp="1"/>
          </p:cNvSpPr>
          <p:nvPr>
            <p:ph type="body" idx="1"/>
          </p:nvPr>
        </p:nvSpPr>
        <p:spPr>
          <a:xfrm>
            <a:off x="350827" y="1047044"/>
            <a:ext cx="8451600" cy="29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7" name="Google Shape;17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18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Title Slide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36" descr="A picture containing tex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1"/>
            <a:ext cx="9144000" cy="515703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36"/>
          <p:cNvSpPr txBox="1">
            <a:spLocks noGrp="1"/>
          </p:cNvSpPr>
          <p:nvPr>
            <p:ph type="subTitle" idx="1"/>
          </p:nvPr>
        </p:nvSpPr>
        <p:spPr>
          <a:xfrm>
            <a:off x="360589" y="2206325"/>
            <a:ext cx="4778400" cy="7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1D506"/>
              </a:buClr>
              <a:buSzPts val="1900"/>
              <a:buFont typeface="Arial"/>
              <a:buNone/>
              <a:defRPr sz="1900" b="1" i="0" u="none" strike="noStrike" cap="none">
                <a:solidFill>
                  <a:srgbClr val="F1D50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Google Shape;110;p36"/>
          <p:cNvSpPr txBox="1">
            <a:spLocks noGrp="1"/>
          </p:cNvSpPr>
          <p:nvPr>
            <p:ph type="title"/>
          </p:nvPr>
        </p:nvSpPr>
        <p:spPr>
          <a:xfrm>
            <a:off x="360589" y="749382"/>
            <a:ext cx="5238600" cy="14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Font typeface="Arial Black"/>
              <a:buNone/>
              <a:defRPr sz="41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11" name="Google Shape;111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8618" y="4293108"/>
            <a:ext cx="1923898" cy="562197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36"/>
          <p:cNvSpPr txBox="1"/>
          <p:nvPr/>
        </p:nvSpPr>
        <p:spPr>
          <a:xfrm>
            <a:off x="4393120" y="4446241"/>
            <a:ext cx="4574400" cy="5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-US" sz="1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ELEANOR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GRADE 11, SCPA</a:t>
            </a:r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1" type="obj">
  <p:cSld name="OBJECT">
    <p:bg>
      <p:bgPr>
        <a:solidFill>
          <a:schemeClr val="lt1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4204117"/>
            <a:ext cx="9144000" cy="939383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3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8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74F"/>
              </a:buClr>
              <a:buSzPts val="3000"/>
              <a:buFont typeface="Arial"/>
              <a:buChar char="●"/>
              <a:defRPr sz="3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6" name="Google Shape;116;p37"/>
          <p:cNvSpPr txBox="1">
            <a:spLocks noGrp="1"/>
          </p:cNvSpPr>
          <p:nvPr>
            <p:ph type="body" idx="1"/>
          </p:nvPr>
        </p:nvSpPr>
        <p:spPr>
          <a:xfrm>
            <a:off x="628650" y="1230310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●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■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37"/>
          <p:cNvSpPr txBox="1">
            <a:spLocks noGrp="1"/>
          </p:cNvSpPr>
          <p:nvPr>
            <p:ph type="sldNum" idx="12"/>
          </p:nvPr>
        </p:nvSpPr>
        <p:spPr>
          <a:xfrm>
            <a:off x="7772223" y="4716836"/>
            <a:ext cx="4785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1" i="0" u="none" strike="noStrike" cap="none">
                <a:solidFill>
                  <a:srgbClr val="00B5E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1" i="0" u="none" strike="noStrike" cap="none">
                <a:solidFill>
                  <a:srgbClr val="00B5E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1" i="0" u="none" strike="noStrike" cap="none">
                <a:solidFill>
                  <a:srgbClr val="00B5E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1" i="0" u="none" strike="noStrike" cap="none">
                <a:solidFill>
                  <a:srgbClr val="00B5E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1" i="0" u="none" strike="noStrike" cap="none">
                <a:solidFill>
                  <a:srgbClr val="00B5E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1" i="0" u="none" strike="noStrike" cap="none">
                <a:solidFill>
                  <a:srgbClr val="00B5E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1" i="0" u="none" strike="noStrike" cap="none">
                <a:solidFill>
                  <a:srgbClr val="00B5E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1" i="0" u="none" strike="noStrike" cap="none">
                <a:solidFill>
                  <a:srgbClr val="00B5E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1" i="0" u="none" strike="noStrike" cap="none">
                <a:solidFill>
                  <a:srgbClr val="00B5E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18" name="Google Shape;118;p37"/>
          <p:cNvPicPr preferRelativeResize="0"/>
          <p:nvPr/>
        </p:nvPicPr>
        <p:blipFill rotWithShape="1">
          <a:blip r:embed="rId3">
            <a:alphaModFix/>
          </a:blip>
          <a:srcRect t="-2764" r="65411"/>
          <a:stretch/>
        </p:blipFill>
        <p:spPr>
          <a:xfrm>
            <a:off x="8357662" y="4713277"/>
            <a:ext cx="378150" cy="3276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93CB5-2309-BC5E-66BA-1DB684219E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E2F5C4-CF04-594C-93D9-64A6A13EF2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9387E5-3198-FF04-4BD5-38E46F8C2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70B4-4EEB-4249-BFB9-16BEC71DE936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E5791-8C78-1353-5122-633BE151F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5E1F0-97F6-BD2D-857A-4E095187F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24B67-DB8E-494F-B165-3DC137006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5715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and Content">
  <p:cSld name="1_Title and Conten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g37233ff2097_0_8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37264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g37233ff2097_0_810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6" name="Google Shape;126;g37233ff2097_0_810"/>
          <p:cNvSpPr txBox="1">
            <a:spLocks noGrp="1"/>
          </p:cNvSpPr>
          <p:nvPr>
            <p:ph type="body" idx="1"/>
          </p:nvPr>
        </p:nvSpPr>
        <p:spPr>
          <a:xfrm>
            <a:off x="350827" y="1047044"/>
            <a:ext cx="8451600" cy="29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27" name="Google Shape;127;g37233ff2097_0_8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g37233ff2097_0_810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Title and Content">
  <p:cSld name="5_Title and Content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g37233ff2097_0_8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9024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g37233ff2097_0_816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76578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2" name="Google Shape;132;g37233ff2097_0_816"/>
          <p:cNvSpPr txBox="1">
            <a:spLocks noGrp="1"/>
          </p:cNvSpPr>
          <p:nvPr>
            <p:ph type="body" idx="1"/>
          </p:nvPr>
        </p:nvSpPr>
        <p:spPr>
          <a:xfrm>
            <a:off x="350827" y="1047044"/>
            <a:ext cx="8451600" cy="29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33" name="Google Shape;133;g37233ff2097_0_8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g37233ff2097_0_816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6_Title and Content">
  <p:cSld name="6_Title and Content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g37233ff2097_0_8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67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g37233ff2097_0_822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78306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8" name="Google Shape;138;g37233ff2097_0_822"/>
          <p:cNvSpPr txBox="1">
            <a:spLocks noGrp="1"/>
          </p:cNvSpPr>
          <p:nvPr>
            <p:ph type="body" idx="1"/>
          </p:nvPr>
        </p:nvSpPr>
        <p:spPr>
          <a:xfrm>
            <a:off x="350827" y="1047044"/>
            <a:ext cx="8451600" cy="29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39" name="Google Shape;139;g37233ff2097_0_8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g37233ff2097_0_822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Title and Content">
  <p:cSld name="3_Title and Content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g37233ff2097_0_8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9024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g37233ff2097_0_828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4" name="Google Shape;144;g37233ff2097_0_828"/>
          <p:cNvSpPr txBox="1">
            <a:spLocks noGrp="1"/>
          </p:cNvSpPr>
          <p:nvPr>
            <p:ph type="body" idx="1"/>
          </p:nvPr>
        </p:nvSpPr>
        <p:spPr>
          <a:xfrm>
            <a:off x="350827" y="1047044"/>
            <a:ext cx="8451600" cy="29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45" name="Google Shape;145;g37233ff2097_0_8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g37233ff2097_0_828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Title and Content">
  <p:cSld name="4_Title and Content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g37233ff2097_0_8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5529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g37233ff2097_0_834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74997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0" name="Google Shape;150;g37233ff2097_0_834"/>
          <p:cNvSpPr txBox="1">
            <a:spLocks noGrp="1"/>
          </p:cNvSpPr>
          <p:nvPr>
            <p:ph type="body" idx="1"/>
          </p:nvPr>
        </p:nvSpPr>
        <p:spPr>
          <a:xfrm>
            <a:off x="350827" y="1047044"/>
            <a:ext cx="8451600" cy="29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51" name="Google Shape;151;g37233ff2097_0_8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g37233ff2097_0_834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g37233ff2097_0_8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g37233ff2097_0_840"/>
          <p:cNvSpPr txBox="1">
            <a:spLocks noGrp="1"/>
          </p:cNvSpPr>
          <p:nvPr>
            <p:ph type="subTitle" idx="1"/>
          </p:nvPr>
        </p:nvSpPr>
        <p:spPr>
          <a:xfrm>
            <a:off x="4303939" y="2703152"/>
            <a:ext cx="4560900" cy="114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  <a:defRPr sz="1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6" name="Google Shape;156;g37233ff2097_0_840"/>
          <p:cNvSpPr txBox="1">
            <a:spLocks noGrp="1"/>
          </p:cNvSpPr>
          <p:nvPr>
            <p:ph type="title"/>
          </p:nvPr>
        </p:nvSpPr>
        <p:spPr>
          <a:xfrm>
            <a:off x="4303939" y="596897"/>
            <a:ext cx="4560900" cy="19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Arial Black"/>
              <a:buNone/>
              <a:defRPr sz="41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Slide">
  <p:cSld name="2_Title Slide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g37233ff2097_0_84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g37233ff2097_0_844"/>
          <p:cNvSpPr txBox="1">
            <a:spLocks noGrp="1"/>
          </p:cNvSpPr>
          <p:nvPr>
            <p:ph type="subTitle" idx="1"/>
          </p:nvPr>
        </p:nvSpPr>
        <p:spPr>
          <a:xfrm>
            <a:off x="4303939" y="2703152"/>
            <a:ext cx="4560900" cy="125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  <a:defRPr sz="1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Google Shape;160;g37233ff2097_0_844"/>
          <p:cNvSpPr txBox="1">
            <a:spLocks noGrp="1"/>
          </p:cNvSpPr>
          <p:nvPr>
            <p:ph type="title"/>
          </p:nvPr>
        </p:nvSpPr>
        <p:spPr>
          <a:xfrm>
            <a:off x="4303939" y="596897"/>
            <a:ext cx="4560900" cy="19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Arial Black"/>
              <a:buNone/>
              <a:defRPr sz="41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>
  <p:cSld name="Comparison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67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19"/>
          <p:cNvSpPr txBox="1">
            <a:spLocks noGrp="1"/>
          </p:cNvSpPr>
          <p:nvPr>
            <p:ph type="body" idx="1"/>
          </p:nvPr>
        </p:nvSpPr>
        <p:spPr>
          <a:xfrm>
            <a:off x="350827" y="997118"/>
            <a:ext cx="3868500" cy="4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46C61A"/>
              </a:buClr>
              <a:buSzPts val="1700"/>
              <a:buFont typeface="Arial"/>
              <a:buNone/>
              <a:defRPr sz="1700" b="1" i="0" u="none" strike="noStrike" cap="none">
                <a:solidFill>
                  <a:srgbClr val="46C61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Google Shape;23;p19"/>
          <p:cNvSpPr txBox="1">
            <a:spLocks noGrp="1"/>
          </p:cNvSpPr>
          <p:nvPr>
            <p:ph type="body" idx="2"/>
          </p:nvPr>
        </p:nvSpPr>
        <p:spPr>
          <a:xfrm>
            <a:off x="4629150" y="997118"/>
            <a:ext cx="3887400" cy="4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46C61A"/>
              </a:buClr>
              <a:buSzPts val="1700"/>
              <a:buFont typeface="Arial"/>
              <a:buNone/>
              <a:defRPr sz="1700" b="1" i="0" u="none" strike="noStrike" cap="none">
                <a:solidFill>
                  <a:srgbClr val="46C61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Google Shape;24;p19"/>
          <p:cNvSpPr txBox="1">
            <a:spLocks noGrp="1"/>
          </p:cNvSpPr>
          <p:nvPr>
            <p:ph type="body" idx="3"/>
          </p:nvPr>
        </p:nvSpPr>
        <p:spPr>
          <a:xfrm>
            <a:off x="349636" y="1480027"/>
            <a:ext cx="3886200" cy="27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>
            <a:spLocks noGrp="1"/>
          </p:cNvSpPr>
          <p:nvPr>
            <p:ph type="body" idx="4"/>
          </p:nvPr>
        </p:nvSpPr>
        <p:spPr>
          <a:xfrm>
            <a:off x="4629150" y="1480027"/>
            <a:ext cx="3886200" cy="27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19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1645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19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Title Slide">
  <p:cSld name="3_Title Slide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g37233ff2097_0_84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g37233ff2097_0_848"/>
          <p:cNvSpPr txBox="1">
            <a:spLocks noGrp="1"/>
          </p:cNvSpPr>
          <p:nvPr>
            <p:ph type="subTitle" idx="1"/>
          </p:nvPr>
        </p:nvSpPr>
        <p:spPr>
          <a:xfrm>
            <a:off x="4303939" y="2703152"/>
            <a:ext cx="4778400" cy="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  <a:defRPr sz="1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4" name="Google Shape;164;g37233ff2097_0_848"/>
          <p:cNvSpPr txBox="1">
            <a:spLocks noGrp="1"/>
          </p:cNvSpPr>
          <p:nvPr>
            <p:ph type="title"/>
          </p:nvPr>
        </p:nvSpPr>
        <p:spPr>
          <a:xfrm>
            <a:off x="4303939" y="596897"/>
            <a:ext cx="4560900" cy="19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Arial Black"/>
              <a:buNone/>
              <a:defRPr sz="41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Title Slide">
  <p:cSld name="4_Title Slide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g37233ff2097_0_85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g37233ff2097_0_852"/>
          <p:cNvSpPr txBox="1">
            <a:spLocks noGrp="1"/>
          </p:cNvSpPr>
          <p:nvPr>
            <p:ph type="subTitle" idx="1"/>
          </p:nvPr>
        </p:nvSpPr>
        <p:spPr>
          <a:xfrm>
            <a:off x="4303939" y="2703152"/>
            <a:ext cx="4560900" cy="12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  <a:defRPr sz="1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Google Shape;168;g37233ff2097_0_852"/>
          <p:cNvSpPr txBox="1">
            <a:spLocks noGrp="1"/>
          </p:cNvSpPr>
          <p:nvPr>
            <p:ph type="title"/>
          </p:nvPr>
        </p:nvSpPr>
        <p:spPr>
          <a:xfrm>
            <a:off x="4303939" y="596897"/>
            <a:ext cx="4560900" cy="19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Font typeface="Arial Black"/>
              <a:buNone/>
              <a:defRPr sz="41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Title Slide">
  <p:cSld name="5_Title Slide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g37233ff2097_0_85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g37233ff2097_0_856"/>
          <p:cNvSpPr txBox="1">
            <a:spLocks noGrp="1"/>
          </p:cNvSpPr>
          <p:nvPr>
            <p:ph type="subTitle" idx="1"/>
          </p:nvPr>
        </p:nvSpPr>
        <p:spPr>
          <a:xfrm>
            <a:off x="4303939" y="2703152"/>
            <a:ext cx="4778400" cy="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  <a:defRPr sz="1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Google Shape;172;g37233ff2097_0_856"/>
          <p:cNvSpPr txBox="1">
            <a:spLocks noGrp="1"/>
          </p:cNvSpPr>
          <p:nvPr>
            <p:ph type="title"/>
          </p:nvPr>
        </p:nvSpPr>
        <p:spPr>
          <a:xfrm>
            <a:off x="4303939" y="596897"/>
            <a:ext cx="4560900" cy="19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Font typeface="Arial Black"/>
              <a:buNone/>
              <a:defRPr sz="41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Section Header">
  <p:cSld name="1_Section Header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g37233ff2097_0_86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0959" y="-27522"/>
            <a:ext cx="9204960" cy="517779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g37233ff2097_0_860"/>
          <p:cNvSpPr txBox="1">
            <a:spLocks noGrp="1"/>
          </p:cNvSpPr>
          <p:nvPr>
            <p:ph type="title"/>
          </p:nvPr>
        </p:nvSpPr>
        <p:spPr>
          <a:xfrm>
            <a:off x="333455" y="451566"/>
            <a:ext cx="6032700" cy="10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Arial Black"/>
              <a:buNone/>
              <a:defRPr sz="34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76" name="Google Shape;176;g37233ff2097_0_8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3332" y="3954294"/>
            <a:ext cx="1068360" cy="972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Section Header">
  <p:cSld name="2_Section Header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g37233ff2097_0_86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3340" y="-60960"/>
            <a:ext cx="9197340" cy="5211226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g37233ff2097_0_864"/>
          <p:cNvSpPr txBox="1">
            <a:spLocks noGrp="1"/>
          </p:cNvSpPr>
          <p:nvPr>
            <p:ph type="title"/>
          </p:nvPr>
        </p:nvSpPr>
        <p:spPr>
          <a:xfrm>
            <a:off x="333455" y="451566"/>
            <a:ext cx="6032700" cy="10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 Black"/>
              <a:buNone/>
              <a:defRPr sz="34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80" name="Google Shape;180;g37233ff2097_0_86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3332" y="3954294"/>
            <a:ext cx="1068360" cy="972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Section Header">
  <p:cSld name="3_Section Header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g37233ff2097_0_86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4899" y="0"/>
            <a:ext cx="9182172" cy="5164972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g37233ff2097_0_868"/>
          <p:cNvSpPr txBox="1">
            <a:spLocks noGrp="1"/>
          </p:cNvSpPr>
          <p:nvPr>
            <p:ph type="title"/>
          </p:nvPr>
        </p:nvSpPr>
        <p:spPr>
          <a:xfrm>
            <a:off x="333455" y="451566"/>
            <a:ext cx="6032700" cy="10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 Black"/>
              <a:buNone/>
              <a:defRPr sz="34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84" name="Google Shape;184;g37233ff2097_0_868" descr="A black background with a black squar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174" y="3919625"/>
            <a:ext cx="1242232" cy="10902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Section Header">
  <p:cSld name="4_Section Header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g37233ff2097_0_87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4212" y="0"/>
            <a:ext cx="920821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g37233ff2097_0_872"/>
          <p:cNvSpPr txBox="1">
            <a:spLocks noGrp="1"/>
          </p:cNvSpPr>
          <p:nvPr>
            <p:ph type="title"/>
          </p:nvPr>
        </p:nvSpPr>
        <p:spPr>
          <a:xfrm>
            <a:off x="333455" y="451566"/>
            <a:ext cx="6032700" cy="10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 Black"/>
              <a:buNone/>
              <a:defRPr sz="34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88" name="Google Shape;188;g37233ff2097_0_872" descr="A black background with a black squar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174" y="3919625"/>
            <a:ext cx="1242232" cy="10902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Section Header">
  <p:cSld name="5_Section Header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g37233ff2097_0_87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28424" y="-36119"/>
            <a:ext cx="9272424" cy="5215739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g37233ff2097_0_876"/>
          <p:cNvSpPr txBox="1">
            <a:spLocks noGrp="1"/>
          </p:cNvSpPr>
          <p:nvPr>
            <p:ph type="title"/>
          </p:nvPr>
        </p:nvSpPr>
        <p:spPr>
          <a:xfrm>
            <a:off x="333455" y="451566"/>
            <a:ext cx="6032700" cy="10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Arial Black"/>
              <a:buNone/>
              <a:defRPr sz="3400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92" name="Google Shape;192;g37233ff2097_0_8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3332" y="3954294"/>
            <a:ext cx="1068360" cy="972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and Content">
  <p:cSld name="2_Title and Content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g37233ff2097_0_88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5529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g37233ff2097_0_880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6" name="Google Shape;196;g37233ff2097_0_880"/>
          <p:cNvSpPr txBox="1">
            <a:spLocks noGrp="1"/>
          </p:cNvSpPr>
          <p:nvPr>
            <p:ph type="body" idx="1"/>
          </p:nvPr>
        </p:nvSpPr>
        <p:spPr>
          <a:xfrm>
            <a:off x="350827" y="1047044"/>
            <a:ext cx="8451600" cy="29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97" name="Google Shape;197;g37233ff2097_0_88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g37233ff2097_0_880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>
  <p:cSld name="Two Content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g37233ff2097_0_88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9024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g37233ff2097_0_886"/>
          <p:cNvSpPr txBox="1">
            <a:spLocks noGrp="1"/>
          </p:cNvSpPr>
          <p:nvPr>
            <p:ph type="body" idx="1"/>
          </p:nvPr>
        </p:nvSpPr>
        <p:spPr>
          <a:xfrm>
            <a:off x="350827" y="1168852"/>
            <a:ext cx="3886200" cy="30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2" name="Google Shape;202;g37233ff2097_0_886"/>
          <p:cNvSpPr txBox="1">
            <a:spLocks noGrp="1"/>
          </p:cNvSpPr>
          <p:nvPr>
            <p:ph type="body" idx="2"/>
          </p:nvPr>
        </p:nvSpPr>
        <p:spPr>
          <a:xfrm>
            <a:off x="4629150" y="1168709"/>
            <a:ext cx="3886200" cy="30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3" name="Google Shape;203;g37233ff2097_0_886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1645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04" name="Google Shape;204;g37233ff2097_0_88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g37233ff2097_0_886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>
  <p:cSld name="Two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9024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body" idx="1"/>
          </p:nvPr>
        </p:nvSpPr>
        <p:spPr>
          <a:xfrm>
            <a:off x="350827" y="1168852"/>
            <a:ext cx="3886200" cy="30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>
            <a:spLocks noGrp="1"/>
          </p:cNvSpPr>
          <p:nvPr>
            <p:ph type="body" idx="2"/>
          </p:nvPr>
        </p:nvSpPr>
        <p:spPr>
          <a:xfrm>
            <a:off x="4629150" y="1168709"/>
            <a:ext cx="3886200" cy="30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20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1645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3" name="Google Shape;33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20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>
  <p:cSld name="Comparison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g37233ff2097_0_89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67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g37233ff2097_0_89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g37233ff2097_0_893"/>
          <p:cNvSpPr txBox="1">
            <a:spLocks noGrp="1"/>
          </p:cNvSpPr>
          <p:nvPr>
            <p:ph type="body" idx="1"/>
          </p:nvPr>
        </p:nvSpPr>
        <p:spPr>
          <a:xfrm>
            <a:off x="350827" y="997118"/>
            <a:ext cx="3868500" cy="4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46C61A"/>
              </a:buClr>
              <a:buSzPts val="1700"/>
              <a:buFont typeface="Arial"/>
              <a:buNone/>
              <a:defRPr sz="1700" b="1" i="0" u="none" strike="noStrike" cap="none">
                <a:solidFill>
                  <a:srgbClr val="46C61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0" name="Google Shape;210;g37233ff2097_0_893"/>
          <p:cNvSpPr txBox="1">
            <a:spLocks noGrp="1"/>
          </p:cNvSpPr>
          <p:nvPr>
            <p:ph type="body" idx="2"/>
          </p:nvPr>
        </p:nvSpPr>
        <p:spPr>
          <a:xfrm>
            <a:off x="4629150" y="997118"/>
            <a:ext cx="3887400" cy="4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46C61A"/>
              </a:buClr>
              <a:buSzPts val="1700"/>
              <a:buFont typeface="Arial"/>
              <a:buNone/>
              <a:defRPr sz="1700" b="1" i="0" u="none" strike="noStrike" cap="none">
                <a:solidFill>
                  <a:srgbClr val="46C61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1" name="Google Shape;211;g37233ff2097_0_893"/>
          <p:cNvSpPr txBox="1">
            <a:spLocks noGrp="1"/>
          </p:cNvSpPr>
          <p:nvPr>
            <p:ph type="body" idx="3"/>
          </p:nvPr>
        </p:nvSpPr>
        <p:spPr>
          <a:xfrm>
            <a:off x="349636" y="1480027"/>
            <a:ext cx="3886200" cy="27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2" name="Google Shape;212;g37233ff2097_0_893"/>
          <p:cNvSpPr txBox="1">
            <a:spLocks noGrp="1"/>
          </p:cNvSpPr>
          <p:nvPr>
            <p:ph type="body" idx="4"/>
          </p:nvPr>
        </p:nvSpPr>
        <p:spPr>
          <a:xfrm>
            <a:off x="4629150" y="1480027"/>
            <a:ext cx="3886200" cy="27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3" name="Google Shape;213;g37233ff2097_0_893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1645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4" name="Google Shape;214;g37233ff2097_0_893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Comparison">
  <p:cSld name="1_Comparison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g37233ff2097_0_90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68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g37233ff2097_0_90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g37233ff2097_0_902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1645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9" name="Google Shape;219;g37233ff2097_0_902"/>
          <p:cNvSpPr txBox="1">
            <a:spLocks noGrp="1"/>
          </p:cNvSpPr>
          <p:nvPr>
            <p:ph type="body" idx="1"/>
          </p:nvPr>
        </p:nvSpPr>
        <p:spPr>
          <a:xfrm>
            <a:off x="4629150" y="1168852"/>
            <a:ext cx="3886200" cy="30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0" name="Google Shape;220;g37233ff2097_0_902"/>
          <p:cNvSpPr>
            <a:spLocks noGrp="1"/>
          </p:cNvSpPr>
          <p:nvPr>
            <p:ph type="pic" idx="2"/>
          </p:nvPr>
        </p:nvSpPr>
        <p:spPr>
          <a:xfrm>
            <a:off x="350827" y="1168852"/>
            <a:ext cx="3944400" cy="3076800"/>
          </a:xfrm>
          <a:prstGeom prst="rect">
            <a:avLst/>
          </a:prstGeom>
          <a:noFill/>
          <a:ln>
            <a:noFill/>
          </a:ln>
        </p:spPr>
      </p:sp>
      <p:sp>
        <p:nvSpPr>
          <p:cNvPr id="221" name="Google Shape;221;g37233ff2097_0_902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6_Title Slide">
  <p:cSld name="6_Title Slide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g37233ff2097_0_90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g37233ff2097_0_909"/>
          <p:cNvSpPr txBox="1">
            <a:spLocks noGrp="1"/>
          </p:cNvSpPr>
          <p:nvPr>
            <p:ph type="subTitle" idx="1"/>
          </p:nvPr>
        </p:nvSpPr>
        <p:spPr>
          <a:xfrm>
            <a:off x="4303939" y="2703152"/>
            <a:ext cx="4778400" cy="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  <a:defRPr sz="1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5" name="Google Shape;225;g37233ff2097_0_909"/>
          <p:cNvSpPr txBox="1">
            <a:spLocks noGrp="1"/>
          </p:cNvSpPr>
          <p:nvPr>
            <p:ph type="title"/>
          </p:nvPr>
        </p:nvSpPr>
        <p:spPr>
          <a:xfrm>
            <a:off x="4303939" y="596897"/>
            <a:ext cx="4560900" cy="19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Arial Black"/>
              <a:buNone/>
              <a:defRPr sz="41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>
  <p:cSld name="Picture with Caption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g37233ff2097_0_913" descr="Shape&#10;&#10;Description automatically generated with medium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2571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g37233ff2097_0_913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29" name="Google Shape;229;g37233ff2097_0_9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g37233ff2097_0_913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and Content">
  <p:cSld name="1_Title and Conten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37264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21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21"/>
          <p:cNvSpPr txBox="1">
            <a:spLocks noGrp="1"/>
          </p:cNvSpPr>
          <p:nvPr>
            <p:ph type="body" idx="1"/>
          </p:nvPr>
        </p:nvSpPr>
        <p:spPr>
          <a:xfrm>
            <a:off x="350827" y="1047044"/>
            <a:ext cx="8451600" cy="29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9" name="Google Shape;39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21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Title and Content">
  <p:cSld name="5_Title and Conten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9024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22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76578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body" idx="1"/>
          </p:nvPr>
        </p:nvSpPr>
        <p:spPr>
          <a:xfrm>
            <a:off x="350827" y="1047044"/>
            <a:ext cx="8451600" cy="29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45" name="Google Shape;45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Title and Content">
  <p:cSld name="3_Title and Conten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9024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23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23"/>
          <p:cNvSpPr txBox="1">
            <a:spLocks noGrp="1"/>
          </p:cNvSpPr>
          <p:nvPr>
            <p:ph type="body" idx="1"/>
          </p:nvPr>
        </p:nvSpPr>
        <p:spPr>
          <a:xfrm>
            <a:off x="350827" y="1047044"/>
            <a:ext cx="8451600" cy="29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51" name="Google Shape;51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23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Title and Content">
  <p:cSld name="4_Title and Conten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5529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24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74997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Google Shape;56;p24"/>
          <p:cNvSpPr txBox="1">
            <a:spLocks noGrp="1"/>
          </p:cNvSpPr>
          <p:nvPr>
            <p:ph type="body" idx="1"/>
          </p:nvPr>
        </p:nvSpPr>
        <p:spPr>
          <a:xfrm>
            <a:off x="350827" y="1047044"/>
            <a:ext cx="8451600" cy="29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57" name="Google Shape;57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24"/>
          <p:cNvSpPr txBox="1"/>
          <p:nvPr/>
        </p:nvSpPr>
        <p:spPr>
          <a:xfrm>
            <a:off x="6057492" y="4594057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25"/>
          <p:cNvSpPr txBox="1">
            <a:spLocks noGrp="1"/>
          </p:cNvSpPr>
          <p:nvPr>
            <p:ph type="subTitle" idx="1"/>
          </p:nvPr>
        </p:nvSpPr>
        <p:spPr>
          <a:xfrm>
            <a:off x="4303939" y="2703152"/>
            <a:ext cx="4560900" cy="114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  <a:defRPr sz="1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25"/>
          <p:cNvSpPr txBox="1">
            <a:spLocks noGrp="1"/>
          </p:cNvSpPr>
          <p:nvPr>
            <p:ph type="title"/>
          </p:nvPr>
        </p:nvSpPr>
        <p:spPr>
          <a:xfrm>
            <a:off x="4303939" y="596897"/>
            <a:ext cx="4560900" cy="19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Arial Black"/>
              <a:buNone/>
              <a:defRPr sz="41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image" Target="../media/image23.png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6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0" y="12571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6"/>
          <p:cNvSpPr txBox="1"/>
          <p:nvPr/>
        </p:nvSpPr>
        <p:spPr>
          <a:xfrm>
            <a:off x="6124074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Google Shape;8;p16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92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g37233ff2097_0_806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0" y="12571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g37233ff2097_0_806"/>
          <p:cNvSpPr txBox="1"/>
          <p:nvPr/>
        </p:nvSpPr>
        <p:spPr>
          <a:xfrm>
            <a:off x="6124074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2" name="Google Shape;122;g37233ff2097_0_806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8237527" y="4406007"/>
            <a:ext cx="714353" cy="64994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  <p:sldLayoutId id="2147483688" r:id="rId18"/>
    <p:sldLayoutId id="2147483689" r:id="rId19"/>
    <p:sldLayoutId id="2147483690" r:id="rId20"/>
    <p:sldLayoutId id="2147483691" r:id="rId2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sca_esv=aadfb58771dae880&amp;cs=0&amp;q=Professional+Development&amp;sa=X&amp;ved=2ahUKEwi17b_i99KOAxVjkYkEHUv1IJ4QxccNegQIJRAD&amp;mstk=AUtExfC_wcngm8KimBB0bg90zhr-xJzwAlz82qNWtkK_afY9uanaYehKiurSnnGwl-5zD7G9zbtDVNPWuETbl6xg-eAJ-awNp92IDF-rLyp26rCskOgHSHTqsltAvkgNik1jWxM&amp;csui=3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Sn-u04gNfahWl6SeY29ET-95SoVr0JSbSVJWR2UtB0w/edit?usp=sharing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auth.806technologies.com/login/title1crate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cs.google.com/document/d/1t6IJVbS4te3vFxoOEv73l8Kcii04p4of/edit?usp=sharing&amp;ouid=108915779007495481239&amp;rtpof=true&amp;sd=true" TargetMode="External"/><Relationship Id="rId4" Type="http://schemas.openxmlformats.org/officeDocument/2006/relationships/image" Target="../media/image7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cs.google.com/document/d/1I5ecEzzjEJVlLCRgTcJvmzjlEBnUcQT0/edit?usp=sharing&amp;ouid=108915779007495481239&amp;rtpof=true&amp;sd=true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mailto:blairji@cpsboe.k12.oh.us" TargetMode="External"/><Relationship Id="rId3" Type="http://schemas.openxmlformats.org/officeDocument/2006/relationships/hyperlink" Target="mailto:GrantsFedState@cpsboe.k12.oh.us" TargetMode="External"/><Relationship Id="rId7" Type="http://schemas.openxmlformats.org/officeDocument/2006/relationships/hyperlink" Target="mailto:hernanj@cpsboe.k12.oh.us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Relationship Id="rId6" Type="http://schemas.openxmlformats.org/officeDocument/2006/relationships/hyperlink" Target="mailto:toranja@cpsboe.k12.oh.us" TargetMode="External"/><Relationship Id="rId5" Type="http://schemas.openxmlformats.org/officeDocument/2006/relationships/hyperlink" Target="mailto:faulksa@cpsboe.k12.oh.us" TargetMode="External"/><Relationship Id="rId4" Type="http://schemas.openxmlformats.org/officeDocument/2006/relationships/hyperlink" Target="mailto:hagoodn@cps-k12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oZWQALTxFGqRg4HTZXvN2axzOHNnHOxA/view?usp=drive_link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6.png"/><Relationship Id="rId4" Type="http://schemas.openxmlformats.org/officeDocument/2006/relationships/hyperlink" Target="https://drive.google.com/file/d/1_Bl8xiQBRhJca33IT0ludvKNpxWizafz/view?usp=sharin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iiabWDsT3BCFfpINszH2b9qS0-aQL-SG/view?usp=sharing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rive.google.com/file/d/1YkWCUye5qpZNImKyUk9zru5u2zEOVyUo/view?usp=drive_link" TargetMode="External"/><Relationship Id="rId5" Type="http://schemas.openxmlformats.org/officeDocument/2006/relationships/hyperlink" Target="https://drive.google.com/file/d/1HwIrJDYKwA3fheDe26C-MlUPzxuE0Fme/view?usp=drive_link" TargetMode="External"/><Relationship Id="rId4" Type="http://schemas.openxmlformats.org/officeDocument/2006/relationships/hyperlink" Target="https://docs.google.com/presentation/d/19xlGUKQNCyS4y8-6Ln5W0AD66vCnfNZ0CWgzc1aOjPc/edit?usp=sharin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CF25D8D-F315-4A64-9BF8-187B1A181A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459C878-D930-7A4F-E794-B8A9C5AD95B3}"/>
              </a:ext>
            </a:extLst>
          </p:cNvPr>
          <p:cNvGrpSpPr/>
          <p:nvPr/>
        </p:nvGrpSpPr>
        <p:grpSpPr>
          <a:xfrm>
            <a:off x="4125686" y="793532"/>
            <a:ext cx="4651310" cy="2461296"/>
            <a:chOff x="5457372" y="816770"/>
            <a:chExt cx="6201746" cy="3281729"/>
          </a:xfrm>
        </p:grpSpPr>
        <p:pic>
          <p:nvPicPr>
            <p:cNvPr id="5" name="Picture 4" descr="A black background with white text&#10;&#10;AI-generated content may be incorrect.">
              <a:extLst>
                <a:ext uri="{FF2B5EF4-FFF2-40B4-BE49-F238E27FC236}">
                  <a16:creationId xmlns:a16="http://schemas.microsoft.com/office/drawing/2014/main" id="{9B2BBA36-86BF-2DBF-B2DB-CC655437F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7372" y="816770"/>
              <a:ext cx="6201746" cy="2989255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B1382E6-27E0-2894-2C50-3ACF9537C43F}"/>
                </a:ext>
              </a:extLst>
            </p:cNvPr>
            <p:cNvSpPr txBox="1"/>
            <p:nvPr/>
          </p:nvSpPr>
          <p:spPr>
            <a:xfrm>
              <a:off x="5897336" y="3667612"/>
              <a:ext cx="315684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2100" dirty="0">
                  <a:solidFill>
                    <a:srgbClr val="E00122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AUGUST 5-7, 2025</a:t>
              </a:r>
            </a:p>
          </p:txBody>
        </p:sp>
      </p:grpSp>
      <p:pic>
        <p:nvPicPr>
          <p:cNvPr id="12" name="Picture 11" descr="A black background with red white and black lines&#10;&#10;AI-generated content may be incorrect.">
            <a:extLst>
              <a:ext uri="{FF2B5EF4-FFF2-40B4-BE49-F238E27FC236}">
                <a16:creationId xmlns:a16="http://schemas.microsoft.com/office/drawing/2014/main" id="{8D51279E-61FA-DCD4-158D-DD648F9FF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22" b="13120"/>
          <a:stretch>
            <a:fillRect/>
          </a:stretch>
        </p:blipFill>
        <p:spPr>
          <a:xfrm flipH="1" flipV="1">
            <a:off x="0" y="3829004"/>
            <a:ext cx="9144000" cy="1314496"/>
          </a:xfrm>
          <a:prstGeom prst="rect">
            <a:avLst/>
          </a:prstGeom>
        </p:spPr>
      </p:pic>
      <p:pic>
        <p:nvPicPr>
          <p:cNvPr id="13" name="Picture 12" descr="A black and red logo&#10;&#10;AI-generated content may be incorrect.">
            <a:extLst>
              <a:ext uri="{FF2B5EF4-FFF2-40B4-BE49-F238E27FC236}">
                <a16:creationId xmlns:a16="http://schemas.microsoft.com/office/drawing/2014/main" id="{B278876C-D073-A261-023A-BBEA07C5F9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24" y="1659199"/>
            <a:ext cx="2731777" cy="91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606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7233ff2097_0_386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accent1"/>
                </a:solidFill>
              </a:rPr>
              <a:t>Pop Quiz: Can I pay for this with Title I-A Funds?</a:t>
            </a:r>
            <a:endParaRPr sz="2700">
              <a:solidFill>
                <a:schemeClr val="accent1"/>
              </a:solidFill>
            </a:endParaRPr>
          </a:p>
        </p:txBody>
      </p:sp>
      <p:pic>
        <p:nvPicPr>
          <p:cNvPr id="297" name="Google Shape;297;g37233ff2097_0_3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86275"/>
            <a:ext cx="8839201" cy="293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37233ff2097_0_398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accent1"/>
                </a:solidFill>
              </a:rPr>
              <a:t>Pop Quiz: Can I pay for this with Title I-A Funds?</a:t>
            </a:r>
            <a:endParaRPr sz="2700">
              <a:solidFill>
                <a:schemeClr val="accent1"/>
              </a:solidFill>
            </a:endParaRPr>
          </a:p>
        </p:txBody>
      </p:sp>
      <p:pic>
        <p:nvPicPr>
          <p:cNvPr id="303" name="Google Shape;303;g37233ff2097_0_3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6250" y="886675"/>
            <a:ext cx="7765849" cy="339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7233ff2097_0_404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accent1"/>
                </a:solidFill>
              </a:rPr>
              <a:t>Pop Quiz: Can I buy this with Title I-A Funds?</a:t>
            </a:r>
            <a:endParaRPr sz="2700">
              <a:solidFill>
                <a:schemeClr val="accent1"/>
              </a:solidFill>
            </a:endParaRPr>
          </a:p>
        </p:txBody>
      </p:sp>
      <p:pic>
        <p:nvPicPr>
          <p:cNvPr id="309" name="Google Shape;309;g37233ff2097_0_4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1950" y="880300"/>
            <a:ext cx="8140474" cy="33910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37233ff2097_0_392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accent1"/>
                </a:solidFill>
              </a:rPr>
              <a:t>Pop Quiz: Can I buy this with Title I-A Funds?</a:t>
            </a:r>
            <a:endParaRPr sz="2700">
              <a:solidFill>
                <a:schemeClr val="accent1"/>
              </a:solidFill>
            </a:endParaRPr>
          </a:p>
        </p:txBody>
      </p:sp>
      <p:pic>
        <p:nvPicPr>
          <p:cNvPr id="315" name="Google Shape;315;g37233ff2097_0_3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86275"/>
            <a:ext cx="4140800" cy="200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g37233ff2097_0_3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00675" y="1471025"/>
            <a:ext cx="4020625" cy="267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37233ff2097_0_410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accent1"/>
                </a:solidFill>
              </a:rPr>
              <a:t>Pop Quiz: Can I buy this with Title I-A Funds?</a:t>
            </a:r>
            <a:endParaRPr sz="2700">
              <a:solidFill>
                <a:schemeClr val="accent1"/>
              </a:solidFill>
            </a:endParaRPr>
          </a:p>
        </p:txBody>
      </p:sp>
      <p:pic>
        <p:nvPicPr>
          <p:cNvPr id="322" name="Google Shape;322;g37233ff2097_0_4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63625" y="839950"/>
            <a:ext cx="4681651" cy="346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7285d13944_0_0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accent1"/>
                </a:solidFill>
              </a:rPr>
              <a:t>Pop Quiz: Can I buy this with Title I-A Funds?</a:t>
            </a:r>
            <a:endParaRPr sz="2700">
              <a:solidFill>
                <a:schemeClr val="accent1"/>
              </a:solidFill>
            </a:endParaRPr>
          </a:p>
        </p:txBody>
      </p:sp>
      <p:pic>
        <p:nvPicPr>
          <p:cNvPr id="328" name="Google Shape;328;g37285d13944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70150" y="2384100"/>
            <a:ext cx="2620251" cy="188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g37285d13944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77950" y="951725"/>
            <a:ext cx="2620250" cy="1866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g37285d13944_0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3000" y="1019075"/>
            <a:ext cx="2147450" cy="1460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37233ff2097_0_416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accent1"/>
                </a:solidFill>
              </a:rPr>
              <a:t>Pop Quiz: Can I pay for this with Title I-A Funds?</a:t>
            </a:r>
            <a:endParaRPr sz="2700">
              <a:solidFill>
                <a:schemeClr val="accent1"/>
              </a:solidFill>
            </a:endParaRPr>
          </a:p>
        </p:txBody>
      </p:sp>
      <p:pic>
        <p:nvPicPr>
          <p:cNvPr id="336" name="Google Shape;336;g37233ff2097_0_4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2950" y="960650"/>
            <a:ext cx="5736975" cy="3801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37233ff2097_0_921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accent1"/>
                </a:solidFill>
              </a:rPr>
              <a:t>Pop Quiz: Can I buy this Title I-A Funds?</a:t>
            </a:r>
            <a:endParaRPr sz="2400">
              <a:solidFill>
                <a:schemeClr val="accent1"/>
              </a:solidFill>
            </a:endParaRPr>
          </a:p>
        </p:txBody>
      </p:sp>
      <p:pic>
        <p:nvPicPr>
          <p:cNvPr id="342" name="Google Shape;342;g37233ff2097_0_9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300" y="833875"/>
            <a:ext cx="7003900" cy="146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g37233ff2097_0_9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0825" y="2295075"/>
            <a:ext cx="1762125" cy="22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g37233ff2097_0_9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57350" y="2276400"/>
            <a:ext cx="1670425" cy="2277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g37233ff2097_0_9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40112" y="2295075"/>
            <a:ext cx="2190080" cy="153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g37233ff2097_0_9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654925" y="2295075"/>
            <a:ext cx="2258378" cy="1538325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g37233ff2097_0_921"/>
          <p:cNvSpPr txBox="1"/>
          <p:nvPr/>
        </p:nvSpPr>
        <p:spPr>
          <a:xfrm>
            <a:off x="1038725" y="4553750"/>
            <a:ext cx="67731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500" b="1">
                <a:solidFill>
                  <a:schemeClr val="accent4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New: Schools can spend up to 10% of their Title I non-personnel budget on “Well-Rounded” instructional items in FY 2026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37233ff2097_0_947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accent1"/>
                </a:solidFill>
              </a:rPr>
              <a:t>Pop Quiz: Can I buy this with Title I-A Funds?</a:t>
            </a:r>
            <a:endParaRPr sz="2700">
              <a:solidFill>
                <a:schemeClr val="accent1"/>
              </a:solidFill>
            </a:endParaRPr>
          </a:p>
        </p:txBody>
      </p:sp>
      <p:pic>
        <p:nvPicPr>
          <p:cNvPr id="353" name="Google Shape;353;g37233ff2097_0_9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7275" y="833872"/>
            <a:ext cx="6869432" cy="40048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37233ff2097_0_428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accent1"/>
                </a:solidFill>
              </a:rPr>
              <a:t>Pop Quiz: Can I pay for this with Title I-A Funds?</a:t>
            </a:r>
            <a:endParaRPr sz="2700">
              <a:solidFill>
                <a:schemeClr val="accent1"/>
              </a:solidFill>
            </a:endParaRPr>
          </a:p>
        </p:txBody>
      </p:sp>
      <p:pic>
        <p:nvPicPr>
          <p:cNvPr id="359" name="Google Shape;359;g37233ff2097_0_4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3900" y="833875"/>
            <a:ext cx="5553075" cy="346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"/>
          <p:cNvSpPr txBox="1">
            <a:spLocks noGrp="1"/>
          </p:cNvSpPr>
          <p:nvPr>
            <p:ph type="title"/>
          </p:nvPr>
        </p:nvSpPr>
        <p:spPr>
          <a:xfrm>
            <a:off x="4195875" y="1167325"/>
            <a:ext cx="4770300" cy="26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Arial Black"/>
              <a:buNone/>
            </a:pPr>
            <a:r>
              <a:rPr lang="en-US" sz="2200"/>
              <a:t>Maximizing Impact: </a:t>
            </a:r>
            <a:br>
              <a:rPr lang="en-US" sz="2200"/>
            </a:br>
            <a:r>
              <a:rPr lang="en-US" sz="2200"/>
              <a:t>Understanding Title I Funding and Strategic Spending</a:t>
            </a:r>
            <a:br>
              <a:rPr lang="en-US" sz="2600"/>
            </a:br>
            <a:br>
              <a:rPr lang="en-US" sz="2600"/>
            </a:br>
            <a:br>
              <a:rPr lang="en-US" sz="4300"/>
            </a:br>
            <a:r>
              <a:rPr lang="en-US" sz="2000"/>
              <a:t>Principal Leadership Institute </a:t>
            </a:r>
            <a:br>
              <a:rPr lang="en-US" sz="2000"/>
            </a:br>
            <a:r>
              <a:rPr lang="en-US" sz="2000"/>
              <a:t>August 5, 2025</a:t>
            </a:r>
            <a:endParaRPr sz="2800">
              <a:solidFill>
                <a:srgbClr val="80201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372d4622c92_1_10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accent1"/>
                </a:solidFill>
              </a:rPr>
              <a:t>Pop Quiz: Can I buy this with Title I-A Funds?</a:t>
            </a:r>
            <a:endParaRPr sz="2700">
              <a:solidFill>
                <a:schemeClr val="accent1"/>
              </a:solidFill>
            </a:endParaRPr>
          </a:p>
        </p:txBody>
      </p:sp>
      <p:pic>
        <p:nvPicPr>
          <p:cNvPr id="365" name="Google Shape;365;g372d4622c92_1_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13425"/>
            <a:ext cx="2352000" cy="229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g372d4622c92_1_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86325" y="2623300"/>
            <a:ext cx="2278250" cy="1658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g372d4622c92_1_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81627" y="913424"/>
            <a:ext cx="1484775" cy="280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g372d4622c92_1_1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74940" y="958950"/>
            <a:ext cx="1795310" cy="161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g372d4622c92_1_1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2400" y="3378200"/>
            <a:ext cx="2076450" cy="53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g372d4622c92_1_1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48650" y="958950"/>
            <a:ext cx="1523350" cy="1380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g372d4622c92_1_1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664624" y="2623300"/>
            <a:ext cx="1215951" cy="1612800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g372d4622c92_1_10"/>
          <p:cNvSpPr txBox="1"/>
          <p:nvPr/>
        </p:nvSpPr>
        <p:spPr>
          <a:xfrm>
            <a:off x="1047850" y="4487500"/>
            <a:ext cx="68187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>
                <a:solidFill>
                  <a:schemeClr val="accent2"/>
                </a:solidFill>
              </a:rPr>
              <a:t>EVERY purchase must be Reasonable, Necessary and Allocable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37233ff2097_0_371"/>
          <p:cNvSpPr txBox="1">
            <a:spLocks noGrp="1"/>
          </p:cNvSpPr>
          <p:nvPr>
            <p:ph type="body" idx="1"/>
          </p:nvPr>
        </p:nvSpPr>
        <p:spPr>
          <a:xfrm>
            <a:off x="349625" y="852725"/>
            <a:ext cx="3868500" cy="4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228600" marR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46C61A"/>
              </a:buClr>
              <a:buSzPts val="1700"/>
              <a:buFont typeface="Arial"/>
              <a:buNone/>
            </a:pPr>
            <a:r>
              <a:rPr lang="en-US" b="0"/>
              <a:t>:</a:t>
            </a:r>
            <a:endParaRPr/>
          </a:p>
        </p:txBody>
      </p:sp>
      <p:sp>
        <p:nvSpPr>
          <p:cNvPr id="378" name="Google Shape;378;g37233ff2097_0_371"/>
          <p:cNvSpPr txBox="1">
            <a:spLocks noGrp="1"/>
          </p:cNvSpPr>
          <p:nvPr>
            <p:ph type="body" idx="3"/>
          </p:nvPr>
        </p:nvSpPr>
        <p:spPr>
          <a:xfrm>
            <a:off x="308775" y="961800"/>
            <a:ext cx="3927000" cy="31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marR="0" lvl="0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150" b="1"/>
              <a:t>Non-academic or </a:t>
            </a:r>
            <a:r>
              <a:rPr lang="en-US" sz="1150" b="1" i="1"/>
              <a:t>excessive cost</a:t>
            </a:r>
            <a:r>
              <a:rPr lang="en-US" sz="1150" b="1"/>
              <a:t> Field Trips:</a:t>
            </a:r>
            <a:endParaRPr sz="1150"/>
          </a:p>
          <a:p>
            <a:pPr marL="914400" marR="512621" lvl="1" indent="-279400" algn="l" rtl="0">
              <a:lnSpc>
                <a:spcPct val="95795"/>
              </a:lnSpc>
              <a:spcBef>
                <a:spcPts val="1371"/>
              </a:spcBef>
              <a:spcAft>
                <a:spcPts val="0"/>
              </a:spcAft>
              <a:buSzPts val="800"/>
              <a:buChar char="•"/>
            </a:pPr>
            <a:r>
              <a:rPr lang="en-US" sz="1000"/>
              <a:t>Educational field trips should involve students in  learning experiences that are difficult to duplicate in a classroom situation (min 75% Educational Time)</a:t>
            </a:r>
            <a:endParaRPr sz="1000"/>
          </a:p>
          <a:p>
            <a:pPr marL="914400" lvl="1" indent="-292100" algn="l" rtl="0">
              <a:spcBef>
                <a:spcPts val="400"/>
              </a:spcBef>
              <a:spcAft>
                <a:spcPts val="0"/>
              </a:spcAft>
              <a:buSzPts val="1000"/>
              <a:buChar char="•"/>
            </a:pPr>
            <a:r>
              <a:rPr lang="en-US" sz="1000"/>
              <a:t>Kings Island, Perfect North, Trampoline Parks, </a:t>
            </a:r>
            <a:r>
              <a:rPr lang="en-US" sz="1000" i="1"/>
              <a:t>exclusionary</a:t>
            </a:r>
            <a:r>
              <a:rPr lang="en-US" sz="1000"/>
              <a:t> Field Trips, Athletic events, activities not tied to curriculum/lesson plans are </a:t>
            </a:r>
            <a:r>
              <a:rPr lang="en-US" sz="1000" b="1">
                <a:solidFill>
                  <a:srgbClr val="FF0000"/>
                </a:solidFill>
              </a:rPr>
              <a:t>not allowed</a:t>
            </a:r>
            <a:endParaRPr sz="1000" b="1">
              <a:solidFill>
                <a:srgbClr val="FF0000"/>
              </a:solidFill>
            </a:endParaRPr>
          </a:p>
          <a:p>
            <a:pPr marL="457200" marR="0" lvl="0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150" b="1"/>
              <a:t>Items for General Building Use:</a:t>
            </a:r>
            <a:endParaRPr sz="1150">
              <a:uFill>
                <a:noFill/>
              </a:uFill>
              <a:hlinkClick r:id="rId3"/>
            </a:endParaRPr>
          </a:p>
          <a:p>
            <a:pPr marL="914400" lvl="1" indent="-330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</a:pPr>
            <a:r>
              <a:rPr lang="en-US" sz="1000"/>
              <a:t>Office supplies, Furniture, Building repairs or maintenance, Health and hygiene items. </a:t>
            </a:r>
            <a:endParaRPr sz="1600"/>
          </a:p>
          <a:p>
            <a:pPr marL="457200" marR="0" lvl="0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150" b="1"/>
              <a:t>Advertising/Marketing/Fundraising items:</a:t>
            </a:r>
            <a:endParaRPr sz="1150"/>
          </a:p>
          <a:p>
            <a:pPr marL="914400" lvl="1" indent="-330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</a:pPr>
            <a:r>
              <a:rPr lang="en-US" sz="1000"/>
              <a:t>Printed logos on items, yearbooks, branding,</a:t>
            </a:r>
            <a:endParaRPr sz="1000"/>
          </a:p>
          <a:p>
            <a:pPr marL="457200" lvl="0" indent="457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1000"/>
              <a:t>memorabilia, imprinted school merchandise</a:t>
            </a:r>
            <a:endParaRPr sz="1000"/>
          </a:p>
          <a:p>
            <a:pPr marL="457200" lvl="0" indent="457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</a:pPr>
            <a:endParaRPr sz="1000"/>
          </a:p>
          <a:p>
            <a:pPr marL="457200" lvl="0" indent="457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</a:pPr>
            <a:endParaRPr sz="1000"/>
          </a:p>
          <a:p>
            <a:pPr marL="457200" lvl="0" indent="457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</a:pPr>
            <a:endParaRPr sz="1000"/>
          </a:p>
          <a:p>
            <a:pPr marL="457200" lvl="0" indent="457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1000"/>
              <a:t> </a:t>
            </a:r>
            <a:endParaRPr sz="1600"/>
          </a:p>
          <a:p>
            <a:pPr marL="457200" marR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900"/>
              <a:t>. </a:t>
            </a: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endParaRPr sz="800"/>
          </a:p>
        </p:txBody>
      </p:sp>
      <p:sp>
        <p:nvSpPr>
          <p:cNvPr id="379" name="Google Shape;379;g37233ff2097_0_371"/>
          <p:cNvSpPr txBox="1">
            <a:spLocks noGrp="1"/>
          </p:cNvSpPr>
          <p:nvPr>
            <p:ph type="body" idx="4"/>
          </p:nvPr>
        </p:nvSpPr>
        <p:spPr>
          <a:xfrm>
            <a:off x="4364475" y="998025"/>
            <a:ext cx="4329600" cy="309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lang="en-US" sz="1200" b="1"/>
              <a:t>Appliances, Grills, Popcorn Machines</a:t>
            </a:r>
            <a:endParaRPr sz="1200"/>
          </a:p>
          <a:p>
            <a:pPr marL="914400" lvl="1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</a:pPr>
            <a:r>
              <a:rPr lang="en-US" sz="1000"/>
              <a:t>Food items at Parent Engagement events should be minimal cost “finger foods”- not individually packaged takeout - and is not intended to feed staff. </a:t>
            </a:r>
            <a:endParaRPr/>
          </a:p>
          <a:p>
            <a: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lang="en-US" sz="1200" b="1"/>
              <a:t>Student Social events without an Academic Focus</a:t>
            </a:r>
            <a:endParaRPr sz="1200" b="1"/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Char char="•"/>
            </a:pPr>
            <a:r>
              <a:rPr lang="en-US" sz="1000"/>
              <a:t>Graduation costs, homecoming/prom, costs of district athletic programs, B&amp;B Riverboats Cruise, etc.</a:t>
            </a:r>
            <a:endParaRPr sz="1200" b="1"/>
          </a:p>
          <a:p>
            <a: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lang="en-US" sz="1200" b="1"/>
              <a:t>Incentives for participation or awards</a:t>
            </a:r>
            <a:endParaRPr sz="1200"/>
          </a:p>
          <a:p>
            <a:pPr marL="914400" lvl="1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</a:pPr>
            <a:r>
              <a:rPr lang="en-US" sz="1000"/>
              <a:t>Title I funds can </a:t>
            </a:r>
            <a:r>
              <a:rPr lang="en-US" sz="1000">
                <a:solidFill>
                  <a:srgbClr val="FF0000"/>
                </a:solidFill>
              </a:rPr>
              <a:t>NEVER</a:t>
            </a:r>
            <a:r>
              <a:rPr lang="en-US" sz="1000"/>
              <a:t> pay for gift cards, alcohol, personal gifts, “door prizes”, holiday parties, end of year staff celebrations, FOOD outside of parent engagement</a:t>
            </a:r>
            <a:endParaRPr sz="1000"/>
          </a:p>
          <a:p>
            <a:pPr marL="914400" lvl="0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</a:pPr>
            <a:endParaRPr sz="1000"/>
          </a:p>
          <a:p>
            <a:pPr marL="457200" lvl="0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FF0000"/>
              </a:buClr>
              <a:buSzPts val="1200"/>
              <a:buChar char="•"/>
            </a:pPr>
            <a:r>
              <a:rPr lang="en-US" sz="1200" b="1">
                <a:solidFill>
                  <a:srgbClr val="FF0000"/>
                </a:solidFill>
              </a:rPr>
              <a:t>Items Purchased for </a:t>
            </a:r>
            <a:r>
              <a:rPr lang="en-US" sz="1200" b="1" i="1">
                <a:solidFill>
                  <a:srgbClr val="FF0000"/>
                </a:solidFill>
              </a:rPr>
              <a:t>Non-Title I Schools</a:t>
            </a:r>
            <a:r>
              <a:rPr lang="en-US" sz="1200" b="1">
                <a:solidFill>
                  <a:srgbClr val="FF0000"/>
                </a:solidFill>
              </a:rPr>
              <a:t> with District Funds should not be purchased with Title I at your school.</a:t>
            </a:r>
            <a:endParaRPr sz="1200" b="1">
              <a:solidFill>
                <a:srgbClr val="FF0000"/>
              </a:solidFill>
            </a:endParaRPr>
          </a:p>
          <a:p>
            <a:pPr marL="0" lvl="0" indent="457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endParaRPr sz="1100"/>
          </a:p>
        </p:txBody>
      </p:sp>
      <p:sp>
        <p:nvSpPr>
          <p:cNvPr id="380" name="Google Shape;380;g37233ff2097_0_371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1645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/>
              <a:t>What can we </a:t>
            </a:r>
            <a:r>
              <a:rPr lang="en-US">
                <a:solidFill>
                  <a:srgbClr val="FF0000"/>
                </a:solidFill>
              </a:rPr>
              <a:t>NOT</a:t>
            </a:r>
            <a:r>
              <a:rPr lang="en-US"/>
              <a:t> spend Title I funds on? </a:t>
            </a:r>
            <a:endParaRPr/>
          </a:p>
        </p:txBody>
      </p:sp>
      <p:pic>
        <p:nvPicPr>
          <p:cNvPr id="381" name="Google Shape;381;g37233ff2097_0_3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63900" y="323725"/>
            <a:ext cx="630176" cy="674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5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>
                <a:solidFill>
                  <a:srgbClr val="0563C1"/>
                </a:solidFill>
              </a:rPr>
              <a:t>Principal’s Role: Strategic Spending</a:t>
            </a:r>
            <a:endParaRPr>
              <a:solidFill>
                <a:srgbClr val="0563C1"/>
              </a:solidFill>
            </a:endParaRPr>
          </a:p>
        </p:txBody>
      </p:sp>
      <p:sp>
        <p:nvSpPr>
          <p:cNvPr id="387" name="Google Shape;387;p5"/>
          <p:cNvSpPr txBox="1">
            <a:spLocks noGrp="1"/>
          </p:cNvSpPr>
          <p:nvPr>
            <p:ph type="body" idx="1"/>
          </p:nvPr>
        </p:nvSpPr>
        <p:spPr>
          <a:xfrm>
            <a:off x="350827" y="1047044"/>
            <a:ext cx="8451600" cy="29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lvl="0" indent="-3492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900"/>
              <a:buChar char="•"/>
            </a:pPr>
            <a:r>
              <a:rPr lang="en-US" sz="1600" b="1"/>
              <a:t>Align Title I spending with School Improvement Plans.</a:t>
            </a:r>
            <a:endParaRPr sz="1600"/>
          </a:p>
          <a:p>
            <a:pPr marL="457200" lvl="0" indent="-3492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900"/>
              <a:buChar char="•"/>
            </a:pPr>
            <a:r>
              <a:rPr lang="en-US" sz="1600" b="1"/>
              <a:t>Collaborate with stakeholders, teachers and families </a:t>
            </a:r>
            <a:endParaRPr sz="1600" b="1"/>
          </a:p>
          <a:p>
            <a:pPr marL="457200" lvl="0" indent="-330200" algn="l" rtl="0">
              <a:spcBef>
                <a:spcPts val="800"/>
              </a:spcBef>
              <a:spcAft>
                <a:spcPts val="0"/>
              </a:spcAft>
              <a:buSzPts val="1600"/>
              <a:buChar char="•"/>
            </a:pPr>
            <a:r>
              <a:rPr lang="en-US" sz="1600" b="1"/>
              <a:t>Use data to target student needs (academic performance, attendance, behavior).</a:t>
            </a:r>
            <a:endParaRPr sz="1600" b="1"/>
          </a:p>
          <a:p>
            <a:pPr marL="457200" lvl="0" indent="-3492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900"/>
              <a:buChar char="•"/>
            </a:pPr>
            <a:r>
              <a:rPr lang="en-US" sz="1600" b="1"/>
              <a:t>Invest in sustainability (coaching models, tiered interventions).</a:t>
            </a:r>
            <a:endParaRPr sz="1600"/>
          </a:p>
          <a:p>
            <a:pPr marL="457200" marR="0" lvl="0" indent="-3492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</a:pPr>
            <a:r>
              <a:rPr lang="en-US" sz="1600" b="1"/>
              <a:t>Use the "Three Es":</a:t>
            </a:r>
            <a:endParaRPr sz="1600"/>
          </a:p>
          <a:p>
            <a:pPr marL="971550" lvl="1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Arial"/>
              <a:buChar char="•"/>
            </a:pPr>
            <a:r>
              <a:rPr lang="en-US" sz="1400" b="1">
                <a:solidFill>
                  <a:schemeClr val="dk2"/>
                </a:solidFill>
              </a:rPr>
              <a:t>Effective (improves student outcomes)</a:t>
            </a:r>
            <a:endParaRPr sz="1400" b="1">
              <a:solidFill>
                <a:schemeClr val="dk2"/>
              </a:solidFill>
            </a:endParaRPr>
          </a:p>
          <a:p>
            <a:pPr marL="971550" lvl="1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Arial"/>
              <a:buChar char="•"/>
            </a:pPr>
            <a:r>
              <a:rPr lang="en-US" sz="1400" b="1">
                <a:solidFill>
                  <a:schemeClr val="dk2"/>
                </a:solidFill>
              </a:rPr>
              <a:t>Efficient (provides value for money)</a:t>
            </a:r>
            <a:endParaRPr sz="1400" b="1">
              <a:solidFill>
                <a:schemeClr val="dk2"/>
              </a:solidFill>
            </a:endParaRPr>
          </a:p>
          <a:p>
            <a:pPr marL="971550" lvl="1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Arial"/>
              <a:buChar char="•"/>
            </a:pPr>
            <a:r>
              <a:rPr lang="en-US" sz="1400" b="1">
                <a:solidFill>
                  <a:schemeClr val="dk2"/>
                </a:solidFill>
              </a:rPr>
              <a:t>Equitable (targets students most in need)</a:t>
            </a:r>
            <a:endParaRPr sz="1400" b="1">
              <a:solidFill>
                <a:schemeClr val="dk2"/>
              </a:solidFill>
            </a:endParaRPr>
          </a:p>
          <a:p>
            <a:pPr marL="12065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700"/>
              <a:buNone/>
            </a:pPr>
            <a:r>
              <a:rPr lang="en-US" sz="1600"/>
              <a:t>      </a:t>
            </a:r>
            <a:r>
              <a:rPr lang="en-US" sz="1400" u="sng">
                <a:solidFill>
                  <a:schemeClr val="hlink"/>
                </a:solidFill>
                <a:hlinkClick r:id="rId3"/>
              </a:rPr>
              <a:t>Spend Smart, Start Strong:Title I Essentials</a:t>
            </a:r>
            <a:endParaRPr sz="1400"/>
          </a:p>
        </p:txBody>
      </p:sp>
      <p:sp>
        <p:nvSpPr>
          <p:cNvPr id="388" name="Google Shape;388;p5"/>
          <p:cNvSpPr txBox="1"/>
          <p:nvPr/>
        </p:nvSpPr>
        <p:spPr>
          <a:xfrm>
            <a:off x="1332050" y="4504475"/>
            <a:ext cx="66741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1">
                <a:solidFill>
                  <a:schemeClr val="accent2"/>
                </a:solidFill>
              </a:rPr>
              <a:t>Fund the Plan</a:t>
            </a:r>
            <a:r>
              <a:rPr lang="en-US" sz="1600">
                <a:solidFill>
                  <a:schemeClr val="accent2"/>
                </a:solidFill>
              </a:rPr>
              <a:t>, don’t </a:t>
            </a:r>
            <a:r>
              <a:rPr lang="en-US" sz="1600" i="1">
                <a:solidFill>
                  <a:schemeClr val="accent2"/>
                </a:solidFill>
              </a:rPr>
              <a:t>Plan the Fund</a:t>
            </a:r>
            <a:r>
              <a:rPr lang="en-US" sz="1600">
                <a:solidFill>
                  <a:schemeClr val="accent2"/>
                </a:solidFill>
              </a:rPr>
              <a:t> - Braid Funds to Reach Your Goals</a:t>
            </a:r>
            <a:endParaRPr sz="1600">
              <a:solidFill>
                <a:schemeClr val="accent2"/>
              </a:solidFill>
            </a:endParaRPr>
          </a:p>
        </p:txBody>
      </p:sp>
      <p:pic>
        <p:nvPicPr>
          <p:cNvPr id="389" name="Google Shape;389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47225" y="2904825"/>
            <a:ext cx="2146100" cy="116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12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0563C1"/>
                </a:solidFill>
              </a:rPr>
              <a:t>Principal’s Role: Compliance and Monitoring</a:t>
            </a:r>
            <a:endParaRPr sz="2000">
              <a:solidFill>
                <a:srgbClr val="0563C1"/>
              </a:solidFill>
            </a:endParaRPr>
          </a:p>
        </p:txBody>
      </p:sp>
      <p:sp>
        <p:nvSpPr>
          <p:cNvPr id="395" name="Google Shape;395;p12"/>
          <p:cNvSpPr txBox="1">
            <a:spLocks noGrp="1"/>
          </p:cNvSpPr>
          <p:nvPr>
            <p:ph type="body" idx="1"/>
          </p:nvPr>
        </p:nvSpPr>
        <p:spPr>
          <a:xfrm>
            <a:off x="350825" y="1047050"/>
            <a:ext cx="8542500" cy="26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700"/>
              <a:buChar char="•"/>
            </a:pPr>
            <a:r>
              <a:rPr lang="en-US" b="1"/>
              <a:t>Ensure reqs and contracts entered in a timely manner for processing through workflow - emergencies should be the exception not the rule</a:t>
            </a:r>
            <a:r>
              <a:rPr lang="en-US" sz="1900"/>
              <a:t>.</a:t>
            </a:r>
            <a:endParaRPr sz="1900"/>
          </a:p>
          <a:p>
            <a:pPr marL="45720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700"/>
              <a:buChar char="•"/>
            </a:pPr>
            <a:r>
              <a:rPr lang="en-US" b="1"/>
              <a:t>Monitor implementation of funded programs and be able to tie to student and adult outcomes</a:t>
            </a:r>
            <a:endParaRPr/>
          </a:p>
          <a:p>
            <a:pPr marL="457200" lvl="0" indent="-336550" algn="l" rtl="0">
              <a:spcBef>
                <a:spcPts val="800"/>
              </a:spcBef>
              <a:spcAft>
                <a:spcPts val="0"/>
              </a:spcAft>
              <a:buSzPts val="1700"/>
              <a:buChar char="•"/>
            </a:pPr>
            <a:r>
              <a:rPr lang="en-US" b="1"/>
              <a:t>Be audit-ready and maintain documentation via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Title1 Crate</a:t>
            </a:r>
            <a:r>
              <a:rPr lang="en-US" sz="1600" b="1"/>
              <a:t> </a:t>
            </a:r>
            <a:endParaRPr sz="1600" b="1"/>
          </a:p>
          <a:p>
            <a:pPr marL="45720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700"/>
              <a:buChar char="•"/>
            </a:pPr>
            <a:r>
              <a:rPr lang="en-US" b="1"/>
              <a:t>Regular communication with treasurer office via quarterly budget meetings.</a:t>
            </a:r>
            <a:endParaRPr sz="1600" b="1"/>
          </a:p>
          <a:p>
            <a:pPr marL="45720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700"/>
              <a:buChar char="•"/>
            </a:pPr>
            <a:r>
              <a:rPr lang="en-US" sz="1600" b="1"/>
              <a:t>Participate in </a:t>
            </a:r>
            <a:r>
              <a:rPr lang="en-US" b="1"/>
              <a:t>annual monitoring by ODEW as needed.</a:t>
            </a: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endParaRPr/>
          </a:p>
        </p:txBody>
      </p:sp>
      <p:sp>
        <p:nvSpPr>
          <p:cNvPr id="396" name="Google Shape;396;p12"/>
          <p:cNvSpPr/>
          <p:nvPr/>
        </p:nvSpPr>
        <p:spPr>
          <a:xfrm>
            <a:off x="0" y="-184666"/>
            <a:ext cx="3289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  <p:pic>
        <p:nvPicPr>
          <p:cNvPr id="397" name="Google Shape;397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10800" y="3235450"/>
            <a:ext cx="990600" cy="866775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12"/>
          <p:cNvSpPr txBox="1"/>
          <p:nvPr/>
        </p:nvSpPr>
        <p:spPr>
          <a:xfrm>
            <a:off x="883975" y="3621050"/>
            <a:ext cx="28221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u="sng">
                <a:solidFill>
                  <a:schemeClr val="accent2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Title I Planning Worksheet</a:t>
            </a:r>
            <a:endParaRPr sz="1600">
              <a:solidFill>
                <a:schemeClr val="accent2"/>
              </a:solidFill>
            </a:endParaRPr>
          </a:p>
        </p:txBody>
      </p:sp>
      <p:sp>
        <p:nvSpPr>
          <p:cNvPr id="399" name="Google Shape;399;p12"/>
          <p:cNvSpPr txBox="1"/>
          <p:nvPr/>
        </p:nvSpPr>
        <p:spPr>
          <a:xfrm>
            <a:off x="1120675" y="4517425"/>
            <a:ext cx="6891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4"/>
          <p:cNvSpPr txBox="1">
            <a:spLocks noGrp="1"/>
          </p:cNvSpPr>
          <p:nvPr>
            <p:ph type="title"/>
          </p:nvPr>
        </p:nvSpPr>
        <p:spPr>
          <a:xfrm>
            <a:off x="698175" y="241750"/>
            <a:ext cx="78600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>
                <a:solidFill>
                  <a:srgbClr val="0563C1"/>
                </a:solidFill>
              </a:rPr>
              <a:t>Basic Processes for Spending Title Funds</a:t>
            </a:r>
            <a:endParaRPr>
              <a:solidFill>
                <a:srgbClr val="0563C1"/>
              </a:solidFill>
            </a:endParaRPr>
          </a:p>
        </p:txBody>
      </p:sp>
      <p:sp>
        <p:nvSpPr>
          <p:cNvPr id="405" name="Google Shape;405;p14"/>
          <p:cNvSpPr txBox="1">
            <a:spLocks noGrp="1"/>
          </p:cNvSpPr>
          <p:nvPr>
            <p:ph type="body" idx="1"/>
          </p:nvPr>
        </p:nvSpPr>
        <p:spPr>
          <a:xfrm>
            <a:off x="290675" y="1047050"/>
            <a:ext cx="7549500" cy="275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lang="en-US"/>
              <a:t>Create a Purchase Requisition/Contract</a:t>
            </a:r>
            <a:endParaRPr/>
          </a:p>
          <a:p>
            <a:pPr marL="914400" marR="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600">
                <a:solidFill>
                  <a:srgbClr val="434343"/>
                </a:solidFill>
              </a:rPr>
              <a:t>Be sure to utilize the correct cost codes</a:t>
            </a:r>
            <a:endParaRPr sz="1600">
              <a:solidFill>
                <a:srgbClr val="434343"/>
              </a:solidFill>
            </a:endParaRPr>
          </a:p>
          <a:p>
            <a: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lang="en-US"/>
              <a:t>Complete and attach your justification form and other documents   </a:t>
            </a:r>
            <a:endParaRPr/>
          </a:p>
          <a:p>
            <a: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lang="en-US"/>
              <a:t>Complete your KPI (Contracts only)</a:t>
            </a:r>
            <a:endParaRPr/>
          </a:p>
          <a:p>
            <a:pPr marL="914400" marR="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600"/>
              <a:t>Secure additional quotes for amounts $10,000.00 and over</a:t>
            </a:r>
            <a:endParaRPr sz="1600"/>
          </a:p>
          <a:p>
            <a: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lang="en-US"/>
              <a:t>If you are using funds for professional development* create an </a:t>
            </a:r>
            <a:r>
              <a:rPr lang="en-US" u="sng"/>
              <a:t>APD</a:t>
            </a:r>
            <a:endParaRPr u="sng"/>
          </a:p>
          <a:p>
            <a: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lang="en-US"/>
              <a:t>If you are using funds to pay teacher extended time create a </a:t>
            </a:r>
            <a:r>
              <a:rPr lang="en-US" u="sng"/>
              <a:t>personnel req.</a:t>
            </a:r>
            <a:endParaRPr u="sng"/>
          </a:p>
          <a:p>
            <a:pPr marL="457200" marR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06" name="Google Shape;40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39873" y="2848675"/>
            <a:ext cx="798294" cy="656575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14"/>
          <p:cNvSpPr txBox="1"/>
          <p:nvPr/>
        </p:nvSpPr>
        <p:spPr>
          <a:xfrm>
            <a:off x="7255150" y="3452050"/>
            <a:ext cx="17841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If it's not justified, it’s just-a-dream…</a:t>
            </a:r>
            <a:endParaRPr i="1"/>
          </a:p>
        </p:txBody>
      </p:sp>
      <p:sp>
        <p:nvSpPr>
          <p:cNvPr id="408" name="Google Shape;408;p14"/>
          <p:cNvSpPr txBox="1"/>
          <p:nvPr/>
        </p:nvSpPr>
        <p:spPr>
          <a:xfrm>
            <a:off x="978900" y="4387250"/>
            <a:ext cx="70089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accent4"/>
                </a:solidFill>
              </a:rPr>
              <a:t>*</a:t>
            </a:r>
            <a:r>
              <a:rPr lang="en-US" sz="1500" b="1">
                <a:solidFill>
                  <a:schemeClr val="accent4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Schools can spend up to 15% of their Title I non-personnel budget on Professional Development that is not part of a district initiative</a:t>
            </a:r>
            <a:endParaRPr sz="1500" b="1">
              <a:solidFill>
                <a:schemeClr val="accent4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p14"/>
          <p:cNvSpPr txBox="1"/>
          <p:nvPr/>
        </p:nvSpPr>
        <p:spPr>
          <a:xfrm>
            <a:off x="851050" y="3748375"/>
            <a:ext cx="34650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500" u="sng">
                <a:solidFill>
                  <a:schemeClr val="hlink"/>
                </a:solidFill>
                <a:hlinkClick r:id="rId4"/>
              </a:rPr>
              <a:t>FY26 Blank Title 1 Justification Form</a:t>
            </a:r>
            <a:endParaRPr sz="12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37233ff2097_0_937"/>
          <p:cNvSpPr txBox="1">
            <a:spLocks noGrp="1"/>
          </p:cNvSpPr>
          <p:nvPr>
            <p:ph type="title"/>
          </p:nvPr>
        </p:nvSpPr>
        <p:spPr>
          <a:xfrm>
            <a:off x="200250" y="277975"/>
            <a:ext cx="8820000" cy="5559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>
                <a:solidFill>
                  <a:srgbClr val="674EA7"/>
                </a:solidFill>
              </a:rPr>
              <a:t>Budget Cost Codes 101</a:t>
            </a:r>
            <a:r>
              <a:rPr lang="en-US">
                <a:solidFill>
                  <a:srgbClr val="674EA7"/>
                </a:solidFill>
              </a:rPr>
              <a:t> -</a:t>
            </a:r>
            <a:r>
              <a:rPr lang="en-US" sz="1700">
                <a:solidFill>
                  <a:srgbClr val="674EA7"/>
                </a:solidFill>
              </a:rPr>
              <a:t> </a:t>
            </a:r>
            <a:r>
              <a:rPr lang="en-US" sz="1700">
                <a:solidFill>
                  <a:srgbClr val="3D85C6"/>
                </a:solidFill>
              </a:rPr>
              <a:t>Object Codes</a:t>
            </a:r>
            <a:r>
              <a:rPr lang="en-US" sz="1700" b="0">
                <a:solidFill>
                  <a:srgbClr val="3D85C6"/>
                </a:solidFill>
              </a:rPr>
              <a:t> </a:t>
            </a:r>
            <a:r>
              <a:rPr lang="en-US" sz="1700" b="0"/>
              <a:t>tell us </a:t>
            </a:r>
            <a:r>
              <a:rPr lang="en-US" sz="1700">
                <a:solidFill>
                  <a:srgbClr val="3D85C6"/>
                </a:solidFill>
              </a:rPr>
              <a:t>WHAT</a:t>
            </a:r>
            <a:r>
              <a:rPr lang="en-US" sz="1700">
                <a:solidFill>
                  <a:srgbClr val="0563C1"/>
                </a:solidFill>
              </a:rPr>
              <a:t> </a:t>
            </a:r>
            <a:r>
              <a:rPr lang="en-US" sz="1700" b="0"/>
              <a:t>you are buying:</a:t>
            </a:r>
            <a:endParaRPr/>
          </a:p>
        </p:txBody>
      </p:sp>
      <p:sp>
        <p:nvSpPr>
          <p:cNvPr id="415" name="Google Shape;415;g37233ff2097_0_937"/>
          <p:cNvSpPr txBox="1">
            <a:spLocks noGrp="1"/>
          </p:cNvSpPr>
          <p:nvPr>
            <p:ph type="body" idx="1"/>
          </p:nvPr>
        </p:nvSpPr>
        <p:spPr>
          <a:xfrm>
            <a:off x="350825" y="952750"/>
            <a:ext cx="3886200" cy="34230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B74F"/>
                </a:solidFill>
              </a:rPr>
              <a:t>100’s Salaries	</a:t>
            </a:r>
            <a:r>
              <a:rPr lang="en-US"/>
              <a:t>	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	</a:t>
            </a:r>
            <a:r>
              <a:rPr lang="en-US" sz="1500"/>
              <a:t>Full Time CPS Staff</a:t>
            </a:r>
            <a:endParaRPr sz="15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500"/>
              <a:t>	Ext time for PD, </a:t>
            </a:r>
            <a:r>
              <a:rPr lang="en-US" sz="1500" i="1"/>
              <a:t>Tutoring</a:t>
            </a:r>
            <a:r>
              <a:rPr lang="en-US" sz="1500"/>
              <a:t>, Planning</a:t>
            </a:r>
            <a:r>
              <a:rPr lang="en-US"/>
              <a:t>	 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B74F"/>
                </a:solidFill>
              </a:rPr>
              <a:t>200’s Fringe/Benefits</a:t>
            </a:r>
            <a:endParaRPr>
              <a:solidFill>
                <a:srgbClr val="00B74F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B74F"/>
                </a:solidFill>
              </a:rPr>
              <a:t> </a:t>
            </a:r>
            <a:r>
              <a:rPr lang="en-US"/>
              <a:t>      </a:t>
            </a:r>
            <a:r>
              <a:rPr lang="en-US" sz="1500"/>
              <a:t> 35% Full time staff</a:t>
            </a:r>
            <a:endParaRPr sz="1500"/>
          </a:p>
          <a:p>
            <a:pPr marL="0" lvl="0" indent="45720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500"/>
              <a:t>15.83% Extended Time Hours </a:t>
            </a:r>
            <a:r>
              <a:rPr lang="en-US"/>
              <a:t>   </a:t>
            </a:r>
            <a:endParaRPr>
              <a:solidFill>
                <a:srgbClr val="802017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accent2"/>
                </a:solidFill>
              </a:rPr>
              <a:t>400’s Purchased Services</a:t>
            </a:r>
            <a:endParaRPr>
              <a:solidFill>
                <a:schemeClr val="accent2"/>
              </a:solidFill>
            </a:endParaRPr>
          </a:p>
          <a:p>
            <a:pPr marL="0" lvl="0" indent="45720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500"/>
              <a:t>Travel, Mileage, Registration</a:t>
            </a:r>
            <a:endParaRPr sz="1500"/>
          </a:p>
          <a:p>
            <a:pPr marL="0" lvl="0" indent="45720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500"/>
              <a:t>Instructional Consulta</a:t>
            </a:r>
            <a:r>
              <a:rPr lang="en-US"/>
              <a:t>nts</a:t>
            </a:r>
            <a:endParaRPr/>
          </a:p>
          <a:p>
            <a:pPr marL="0" lvl="0" indent="45720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i="1"/>
              <a:t>Contracted Tutors</a:t>
            </a:r>
            <a:endParaRPr i="1"/>
          </a:p>
          <a:p>
            <a:pPr marL="0" lvl="0" indent="45720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0" lvl="0" indent="45720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0" lvl="0" indent="45720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	   </a:t>
            </a:r>
            <a:endParaRPr/>
          </a:p>
        </p:txBody>
      </p:sp>
      <p:sp>
        <p:nvSpPr>
          <p:cNvPr id="416" name="Google Shape;416;g37233ff2097_0_937"/>
          <p:cNvSpPr txBox="1">
            <a:spLocks noGrp="1"/>
          </p:cNvSpPr>
          <p:nvPr>
            <p:ph type="body" idx="2"/>
          </p:nvPr>
        </p:nvSpPr>
        <p:spPr>
          <a:xfrm>
            <a:off x="4629150" y="952750"/>
            <a:ext cx="4083000" cy="3332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00FF"/>
                </a:solidFill>
              </a:rPr>
              <a:t>500’s Supplies</a:t>
            </a:r>
            <a:endParaRPr>
              <a:solidFill>
                <a:srgbClr val="9900FF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00FF"/>
                </a:solidFill>
              </a:rPr>
              <a:t>	</a:t>
            </a:r>
            <a:r>
              <a:rPr lang="en-US" sz="1500"/>
              <a:t>Instructional Materials and Supplies</a:t>
            </a:r>
            <a:endParaRPr sz="15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500"/>
              <a:t>	Computers, Laptops and Supplies</a:t>
            </a:r>
            <a:endParaRPr sz="1500"/>
          </a:p>
          <a:p>
            <a:pPr marL="0" lvl="0" indent="45720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500"/>
              <a:t>Parent Engagement Food or Supplies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	Software Subscriptions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rgbClr val="9900FF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802017"/>
                </a:solidFill>
              </a:rPr>
              <a:t>600’s Capital Outlay</a:t>
            </a:r>
            <a:endParaRPr>
              <a:solidFill>
                <a:srgbClr val="802017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802017"/>
                </a:solidFill>
              </a:rPr>
              <a:t>	</a:t>
            </a:r>
            <a:r>
              <a:rPr lang="en-US"/>
              <a:t>$10,000 or greater effective 7.1.25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CC0000"/>
                </a:solidFill>
              </a:rPr>
              <a:t>800’s Other - rarely used</a:t>
            </a:r>
            <a:endParaRPr>
              <a:solidFill>
                <a:srgbClr val="CC0000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FFFF"/>
                </a:solidFill>
              </a:rPr>
              <a:t>	</a:t>
            </a:r>
            <a:r>
              <a:rPr lang="en-US"/>
              <a:t>Professional Memberships- IB, AMS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802017"/>
                </a:solidFill>
              </a:rPr>
              <a:t>	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37233ff2097_0_797"/>
          <p:cNvSpPr txBox="1">
            <a:spLocks noGrp="1"/>
          </p:cNvSpPr>
          <p:nvPr>
            <p:ph type="body" idx="1"/>
          </p:nvPr>
        </p:nvSpPr>
        <p:spPr>
          <a:xfrm>
            <a:off x="350827" y="1047044"/>
            <a:ext cx="8451600" cy="29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US" sz="3000" b="1" u="sng"/>
              <a:t>Questions &amp; Discussion</a:t>
            </a:r>
            <a:endParaRPr sz="30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423" name="Google Shape;423;g37233ff2097_0_7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000" y="333900"/>
            <a:ext cx="2077051" cy="1661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g37233ff2097_0_79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94824" y="1143000"/>
            <a:ext cx="1793825" cy="256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g37233ff2097_0_79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38325" y="3175956"/>
            <a:ext cx="1480912" cy="1480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37233ff2097_0_555"/>
          <p:cNvSpPr txBox="1">
            <a:spLocks noGrp="1"/>
          </p:cNvSpPr>
          <p:nvPr>
            <p:ph type="body" idx="1"/>
          </p:nvPr>
        </p:nvSpPr>
        <p:spPr>
          <a:xfrm>
            <a:off x="352575" y="0"/>
            <a:ext cx="8439000" cy="29775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US" sz="1500" b="1" u="sng">
                <a:solidFill>
                  <a:schemeClr val="accent6"/>
                </a:solidFill>
              </a:rPr>
              <a:t>Grants Administration Team (CPS Treasurer’s Office) Contact Information:</a:t>
            </a:r>
            <a:endParaRPr sz="1500" b="1" u="sng"/>
          </a:p>
          <a:p>
            <a:pPr marL="0" lvl="0" indent="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n-US" sz="1400" u="sng">
                <a:solidFill>
                  <a:schemeClr val="hlink"/>
                </a:solidFill>
                <a:hlinkClick r:id="rId3"/>
              </a:rPr>
              <a:t>GrantsFedState@cpsboe.k12.oh.us</a:t>
            </a:r>
            <a:r>
              <a:rPr lang="en-US" sz="1400"/>
              <a:t>   </a:t>
            </a:r>
            <a:r>
              <a:rPr lang="en-US" sz="1400">
                <a:solidFill>
                  <a:schemeClr val="accent2"/>
                </a:solidFill>
              </a:rPr>
              <a:t>513.363.0544</a:t>
            </a:r>
            <a:endParaRPr sz="1400">
              <a:solidFill>
                <a:schemeClr val="accent2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n-US" sz="1100" b="1"/>
              <a:t>Nanette Hagood</a:t>
            </a:r>
            <a:r>
              <a:rPr lang="en-US" sz="1100"/>
              <a:t> - </a:t>
            </a:r>
            <a:r>
              <a:rPr lang="en-US" sz="1100" i="1"/>
              <a:t>Manager of State and Federal Programs</a:t>
            </a:r>
            <a:endParaRPr sz="1100" i="1"/>
          </a:p>
          <a:p>
            <a:pPr marL="342900" lvl="0" indent="-234950" algn="l" rtl="0">
              <a:spcBef>
                <a:spcPts val="800"/>
              </a:spcBef>
              <a:spcAft>
                <a:spcPts val="0"/>
              </a:spcAft>
              <a:buClr>
                <a:srgbClr val="0000FF"/>
              </a:buClr>
              <a:buSzPts val="1100"/>
              <a:buChar char="-"/>
            </a:pPr>
            <a:r>
              <a:rPr lang="en-US" sz="1100" u="sng">
                <a:solidFill>
                  <a:schemeClr val="hlink"/>
                </a:solidFill>
                <a:hlinkClick r:id="rId4"/>
              </a:rPr>
              <a:t>hagoodn@cpsboe.k12.oh.us</a:t>
            </a:r>
            <a:r>
              <a:rPr lang="en-US" sz="1100"/>
              <a:t>  </a:t>
            </a:r>
            <a:r>
              <a:rPr lang="en-US" sz="1100">
                <a:solidFill>
                  <a:schemeClr val="accent2"/>
                </a:solidFill>
              </a:rPr>
              <a:t>513.656.7111 (cell)  513.363.0439 (desk)  </a:t>
            </a:r>
            <a:r>
              <a:rPr lang="en-US" sz="1100">
                <a:solidFill>
                  <a:srgbClr val="0000FF"/>
                </a:solidFill>
              </a:rPr>
              <a:t>Office Hours M-F 8:30 am-4:30 pm</a:t>
            </a:r>
            <a:endParaRPr sz="1100">
              <a:solidFill>
                <a:srgbClr val="0000FF"/>
              </a:solidFill>
            </a:endParaRPr>
          </a:p>
          <a:p>
            <a:pPr marL="3429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endParaRPr sz="1100"/>
          </a:p>
          <a:p>
            <a:pPr marL="342900" lvl="0" indent="-2349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US" sz="1100"/>
              <a:t>Responsible for oversight of grants team, budget process, ODEW liaison, reporting and compliance.</a:t>
            </a:r>
            <a:endParaRPr sz="11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n-US" sz="1100" b="1"/>
              <a:t>Saryna Faulkner</a:t>
            </a:r>
            <a:r>
              <a:rPr lang="en-US" sz="1100"/>
              <a:t> - </a:t>
            </a:r>
            <a:r>
              <a:rPr lang="en-US" sz="1100" i="1"/>
              <a:t>Compliance Officer - Public Schools and Departments</a:t>
            </a:r>
            <a:endParaRPr sz="1100" i="1"/>
          </a:p>
          <a:p>
            <a:pPr marL="342900" lvl="0" indent="-234950" algn="l" rtl="0">
              <a:spcBef>
                <a:spcPts val="800"/>
              </a:spcBef>
              <a:spcAft>
                <a:spcPts val="0"/>
              </a:spcAft>
              <a:buSzPts val="1100"/>
              <a:buChar char="-"/>
            </a:pPr>
            <a:r>
              <a:rPr lang="en-US" sz="1100" u="sng">
                <a:solidFill>
                  <a:schemeClr val="hlink"/>
                </a:solidFill>
                <a:hlinkClick r:id="rId5"/>
              </a:rPr>
              <a:t>faulksa@cpsboe.k12.oh.us</a:t>
            </a:r>
            <a:r>
              <a:rPr lang="en-US" sz="1100"/>
              <a:t> </a:t>
            </a:r>
            <a:r>
              <a:rPr lang="en-US" sz="1100">
                <a:solidFill>
                  <a:schemeClr val="accent2"/>
                </a:solidFill>
              </a:rPr>
              <a:t>513.363.0220 (desk) 513.656.8279 (cell)  </a:t>
            </a:r>
            <a:r>
              <a:rPr lang="en-US" sz="1100">
                <a:solidFill>
                  <a:srgbClr val="0000FF"/>
                </a:solidFill>
              </a:rPr>
              <a:t>Office Hours M-F 7:00am-4:00pm</a:t>
            </a:r>
            <a:endParaRPr sz="1100">
              <a:solidFill>
                <a:schemeClr val="accent2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n-US" sz="1100"/>
              <a:t>   -	Federal Reporting; reviews B+ requisitions, contracts, transfers, and JE. Support principals and budget  </a:t>
            </a:r>
            <a:endParaRPr sz="1100"/>
          </a:p>
          <a:p>
            <a:pPr marL="0" lvl="0" indent="34290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n-US" sz="1100"/>
              <a:t>managers with allowability and compliance questions. Title1 Crate system administration. Time and Effort reporting.</a:t>
            </a:r>
            <a:endParaRPr sz="11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n-US" sz="1100" b="1"/>
              <a:t>Jamin Toran</a:t>
            </a:r>
            <a:r>
              <a:rPr lang="en-US" sz="1100"/>
              <a:t> - </a:t>
            </a:r>
            <a:r>
              <a:rPr lang="en-US" sz="1100" i="1"/>
              <a:t>Grant Accounting Specialist</a:t>
            </a:r>
            <a:endParaRPr sz="1100" i="1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n-US" sz="1100"/>
              <a:t>-	</a:t>
            </a:r>
            <a:r>
              <a:rPr lang="en-US" sz="1100" u="sng">
                <a:solidFill>
                  <a:schemeClr val="hlink"/>
                </a:solidFill>
                <a:hlinkClick r:id="rId6"/>
              </a:rPr>
              <a:t>toranja@cpsboe.k12.oh.us</a:t>
            </a:r>
            <a:r>
              <a:rPr lang="en-US" sz="1100"/>
              <a:t> </a:t>
            </a:r>
            <a:r>
              <a:rPr lang="en-US" sz="1100">
                <a:solidFill>
                  <a:schemeClr val="accent2"/>
                </a:solidFill>
              </a:rPr>
              <a:t>513.363.0219 (desk)    </a:t>
            </a:r>
            <a:r>
              <a:rPr lang="en-US" sz="1100">
                <a:solidFill>
                  <a:srgbClr val="0000FF"/>
                </a:solidFill>
              </a:rPr>
              <a:t>Office Hours M-F 8:00am-4:00pm</a:t>
            </a:r>
            <a:endParaRPr sz="1100"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n-US" sz="1100">
                <a:solidFill>
                  <a:srgbClr val="0000FF"/>
                </a:solidFill>
              </a:rPr>
              <a:t>-	</a:t>
            </a:r>
            <a:r>
              <a:rPr lang="en-US" sz="1100"/>
              <a:t>Monthly analysis and reporting. State and Federal compliance reporting. B+ Personnel Req. review. All grants support.</a:t>
            </a:r>
            <a:endParaRPr sz="11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n-US" sz="1100" b="1"/>
              <a:t>Julio Garcia Hernandez - </a:t>
            </a:r>
            <a:r>
              <a:rPr lang="en-US" sz="1100" i="1"/>
              <a:t>Senior Grants Accountant</a:t>
            </a:r>
            <a:endParaRPr sz="1100" i="1"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n-US" sz="1100">
                <a:solidFill>
                  <a:srgbClr val="0000FF"/>
                </a:solidFill>
              </a:rPr>
              <a:t>-	</a:t>
            </a:r>
            <a:r>
              <a:rPr lang="en-US" sz="1100" b="1" u="sng">
                <a:solidFill>
                  <a:schemeClr val="hlink"/>
                </a:solidFill>
                <a:hlinkClick r:id="rId7"/>
              </a:rPr>
              <a:t>hernanj@cpsboe.k12.oh.us</a:t>
            </a:r>
            <a:r>
              <a:rPr lang="en-US" sz="1100">
                <a:solidFill>
                  <a:srgbClr val="0000FF"/>
                </a:solidFill>
              </a:rPr>
              <a:t> </a:t>
            </a:r>
            <a:r>
              <a:rPr lang="en-US" sz="1100"/>
              <a:t>513-363-0454 (desk) </a:t>
            </a:r>
            <a:r>
              <a:rPr lang="en-US" sz="1100">
                <a:solidFill>
                  <a:srgbClr val="0000FF"/>
                </a:solidFill>
              </a:rPr>
              <a:t> </a:t>
            </a:r>
            <a:r>
              <a:rPr lang="en-US" sz="500">
                <a:solidFill>
                  <a:srgbClr val="888888"/>
                </a:solidFill>
                <a:highlight>
                  <a:schemeClr val="lt1"/>
                </a:highlight>
              </a:rPr>
              <a:t> </a:t>
            </a:r>
            <a:r>
              <a:rPr lang="en-US" sz="1100">
                <a:solidFill>
                  <a:srgbClr val="0000FF"/>
                </a:solidFill>
              </a:rPr>
              <a:t>Office Hours M-F 7:00am-3:00pm</a:t>
            </a:r>
            <a:endParaRPr sz="1100"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n-US" sz="1100">
                <a:solidFill>
                  <a:srgbClr val="0000FF"/>
                </a:solidFill>
              </a:rPr>
              <a:t>-       </a:t>
            </a:r>
            <a:r>
              <a:rPr lang="en-US" sz="1100"/>
              <a:t>Budget preparation, monitoring, JE and transfers. Meeting with Budget Managers. ESSER grant. General Grant Support.</a:t>
            </a:r>
            <a:endParaRPr sz="11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US" sz="1100" b="1"/>
              <a:t>Jill Blair </a:t>
            </a:r>
            <a:r>
              <a:rPr lang="en-US" sz="1100"/>
              <a:t>- </a:t>
            </a:r>
            <a:r>
              <a:rPr lang="en-US" sz="1100" i="1"/>
              <a:t>Non-Public Schools Compliance Officer</a:t>
            </a:r>
            <a:endParaRPr sz="1100" i="1"/>
          </a:p>
          <a:p>
            <a:pPr marL="342900" lvl="0" indent="-254000" algn="l" rtl="0">
              <a:spcBef>
                <a:spcPts val="800"/>
              </a:spcBef>
              <a:spcAft>
                <a:spcPts val="0"/>
              </a:spcAft>
              <a:buClr>
                <a:srgbClr val="0000FF"/>
              </a:buClr>
              <a:buSzPts val="1400"/>
              <a:buChar char="-"/>
            </a:pPr>
            <a:r>
              <a:rPr lang="en-US" sz="1100" u="sng">
                <a:solidFill>
                  <a:schemeClr val="hlink"/>
                </a:solidFill>
                <a:hlinkClick r:id="rId8"/>
              </a:rPr>
              <a:t>blairji@cpsboe.k12.oh.us</a:t>
            </a:r>
            <a:r>
              <a:rPr lang="en-US" sz="1100">
                <a:solidFill>
                  <a:srgbClr val="0000FF"/>
                </a:solidFill>
              </a:rPr>
              <a:t> </a:t>
            </a:r>
            <a:r>
              <a:rPr lang="en-US" sz="1100">
                <a:solidFill>
                  <a:schemeClr val="accent2"/>
                </a:solidFill>
              </a:rPr>
              <a:t>513.363.0193 (desk) 513.374.3494 (cell)</a:t>
            </a:r>
            <a:r>
              <a:rPr lang="en-US" sz="500">
                <a:solidFill>
                  <a:schemeClr val="accent2"/>
                </a:solidFill>
                <a:highlight>
                  <a:schemeClr val="lt1"/>
                </a:highlight>
              </a:rPr>
              <a:t> </a:t>
            </a:r>
            <a:r>
              <a:rPr lang="en-US" sz="500">
                <a:solidFill>
                  <a:srgbClr val="888888"/>
                </a:solidFill>
                <a:highlight>
                  <a:schemeClr val="lt1"/>
                </a:highlight>
              </a:rPr>
              <a:t>  </a:t>
            </a:r>
            <a:r>
              <a:rPr lang="en-US" sz="1100">
                <a:solidFill>
                  <a:srgbClr val="0000FF"/>
                </a:solidFill>
              </a:rPr>
              <a:t>Office Hours M-F 7:00am-3:00pm</a:t>
            </a:r>
            <a:endParaRPr sz="1400"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US" sz="1100"/>
              <a:t>   -	State and Federal Reporting and compliance; reviews B+ requisitions, contracts, transfers, and JE. </a:t>
            </a:r>
            <a:endParaRPr sz="1100"/>
          </a:p>
          <a:p>
            <a:pPr marL="0" lvl="0" indent="34290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US" sz="1100"/>
              <a:t>Support non-public principals with budget planning, allowability and compliance questions. Time and Effort reporting.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>
                <a:solidFill>
                  <a:srgbClr val="0563C1"/>
                </a:solidFill>
              </a:rPr>
              <a:t>Today’s Objectives</a:t>
            </a:r>
            <a:endParaRPr>
              <a:solidFill>
                <a:srgbClr val="0563C1"/>
              </a:solidFill>
            </a:endParaRPr>
          </a:p>
        </p:txBody>
      </p:sp>
      <p:sp>
        <p:nvSpPr>
          <p:cNvPr id="241" name="Google Shape;241;p2"/>
          <p:cNvSpPr txBox="1">
            <a:spLocks noGrp="1"/>
          </p:cNvSpPr>
          <p:nvPr>
            <p:ph type="body" idx="1"/>
          </p:nvPr>
        </p:nvSpPr>
        <p:spPr>
          <a:xfrm>
            <a:off x="350825" y="971200"/>
            <a:ext cx="8451600" cy="30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endParaRPr/>
          </a:p>
          <a:p>
            <a:pPr marL="1028700" lvl="1" indent="-342900" algn="l" rtl="0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</a:pPr>
            <a:r>
              <a:rPr lang="en-US" sz="2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Understand the purpose and requirements of Title I funding.</a:t>
            </a:r>
            <a:endParaRPr>
              <a:solidFill>
                <a:schemeClr val="dk1"/>
              </a:solidFill>
            </a:endParaRPr>
          </a:p>
          <a:p>
            <a:pPr marL="1028700" lvl="1" indent="-342900" algn="l" rtl="0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</a:pPr>
            <a:r>
              <a:rPr lang="en-US" sz="2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Learn allowable and strategic spending options.</a:t>
            </a:r>
            <a:endParaRPr>
              <a:solidFill>
                <a:schemeClr val="dk1"/>
              </a:solidFill>
            </a:endParaRPr>
          </a:p>
          <a:p>
            <a:pPr marL="1028700" lvl="1" indent="-342900" algn="l" rtl="0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</a:pPr>
            <a:r>
              <a:rPr lang="en-US" sz="2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Discuss best practices for maximizing impact.</a:t>
            </a:r>
            <a:endParaRPr>
              <a:solidFill>
                <a:schemeClr val="dk1"/>
              </a:solidFill>
            </a:endParaRPr>
          </a:p>
          <a:p>
            <a:pPr marL="1028700" lvl="1" indent="-342900" algn="l" rtl="0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</a:pPr>
            <a:r>
              <a:rPr lang="en-US" sz="2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Q&amp;A and resource sharing.</a:t>
            </a:r>
            <a:endParaRPr>
              <a:solidFill>
                <a:schemeClr val="dk1"/>
              </a:solidFill>
            </a:endParaRPr>
          </a:p>
          <a:p>
            <a:pPr marL="457200" marR="0" lvl="0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endParaRPr>
              <a:solidFill>
                <a:schemeClr val="accent1"/>
              </a:solidFill>
            </a:endParaRPr>
          </a:p>
        </p:txBody>
      </p:sp>
      <p:pic>
        <p:nvPicPr>
          <p:cNvPr id="242" name="Google Shape;24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72126" y="3273449"/>
            <a:ext cx="1030299" cy="969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71fb916aac_0_5"/>
          <p:cNvSpPr txBox="1">
            <a:spLocks noGrp="1"/>
          </p:cNvSpPr>
          <p:nvPr>
            <p:ph type="title"/>
          </p:nvPr>
        </p:nvSpPr>
        <p:spPr>
          <a:xfrm>
            <a:off x="350825" y="0"/>
            <a:ext cx="8536200" cy="6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30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What </a:t>
            </a:r>
            <a:r>
              <a:rPr lang="en-US" sz="3000" i="1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en-US" sz="30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Title I</a:t>
            </a:r>
            <a:r>
              <a:rPr lang="en-US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-A: Improving Basic Programming</a:t>
            </a:r>
            <a:r>
              <a:rPr lang="en-US" sz="30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3800">
              <a:solidFill>
                <a:srgbClr val="FF00FF"/>
              </a:solidFill>
            </a:endParaRPr>
          </a:p>
        </p:txBody>
      </p:sp>
      <p:sp>
        <p:nvSpPr>
          <p:cNvPr id="248" name="Google Shape;248;g371fb916aac_0_5"/>
          <p:cNvSpPr txBox="1"/>
          <p:nvPr/>
        </p:nvSpPr>
        <p:spPr>
          <a:xfrm>
            <a:off x="346175" y="889350"/>
            <a:ext cx="8594400" cy="334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 fontScale="85000" lnSpcReduction="20000"/>
          </a:bodyPr>
          <a:lstStyle/>
          <a:p>
            <a:pPr marL="342900" marR="0" lvl="1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35428"/>
              <a:buFont typeface="Arial"/>
              <a:buNone/>
            </a:pPr>
            <a:r>
              <a:rPr lang="en-US" sz="225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Title I is the largest federally funded education program under ESSA*.</a:t>
            </a:r>
            <a:br>
              <a:rPr lang="en-US" sz="225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25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35428"/>
              <a:buFont typeface="Arial"/>
              <a:buNone/>
            </a:pPr>
            <a:r>
              <a:rPr lang="en-US" sz="225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Provides </a:t>
            </a:r>
            <a:r>
              <a:rPr lang="en-US" sz="2258" i="1">
                <a:solidFill>
                  <a:srgbClr val="00B74F"/>
                </a:solidFill>
                <a:latin typeface="Calibri"/>
                <a:ea typeface="Calibri"/>
                <a:cs typeface="Calibri"/>
                <a:sym typeface="Calibri"/>
              </a:rPr>
              <a:t>supplemental</a:t>
            </a:r>
            <a:r>
              <a:rPr lang="en-US" sz="225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financial assistance to schools with high percentages of children from low-income families. Title I is an </a:t>
            </a:r>
            <a:r>
              <a:rPr lang="en-US" sz="2258" i="1">
                <a:solidFill>
                  <a:srgbClr val="00B74F"/>
                </a:solidFill>
                <a:latin typeface="Calibri"/>
                <a:ea typeface="Calibri"/>
                <a:cs typeface="Calibri"/>
                <a:sym typeface="Calibri"/>
              </a:rPr>
              <a:t>Entitlement</a:t>
            </a:r>
            <a:r>
              <a:rPr lang="en-US" sz="2258">
                <a:solidFill>
                  <a:srgbClr val="00B74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58" i="1">
                <a:solidFill>
                  <a:srgbClr val="00B74F"/>
                </a:solidFill>
                <a:latin typeface="Calibri"/>
                <a:ea typeface="Calibri"/>
                <a:cs typeface="Calibri"/>
                <a:sym typeface="Calibri"/>
              </a:rPr>
              <a:t>grant</a:t>
            </a:r>
            <a:r>
              <a:rPr lang="en-US" sz="2258">
                <a:solidFill>
                  <a:srgbClr val="00B74F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br>
              <a:rPr lang="en-US" sz="225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25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33513"/>
              <a:buFont typeface="Arial"/>
              <a:buNone/>
            </a:pPr>
            <a:r>
              <a:rPr lang="en-US" sz="238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Purpose</a:t>
            </a:r>
            <a:r>
              <a:rPr lang="en-US" sz="238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en-US" sz="225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close achievement gaps and ensure</a:t>
            </a:r>
            <a:endParaRPr sz="225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35428"/>
              <a:buFont typeface="Arial"/>
              <a:buNone/>
            </a:pPr>
            <a:r>
              <a:rPr lang="en-US" sz="225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58">
                <a:solidFill>
                  <a:srgbClr val="00B74F"/>
                </a:solidFill>
                <a:latin typeface="Calibri"/>
                <a:ea typeface="Calibri"/>
                <a:cs typeface="Calibri"/>
                <a:sym typeface="Calibri"/>
              </a:rPr>
              <a:t>all</a:t>
            </a:r>
            <a:r>
              <a:rPr lang="en-US" sz="225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students have access to a </a:t>
            </a:r>
            <a:r>
              <a:rPr lang="en-US" sz="2258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fair, </a:t>
            </a:r>
            <a:endParaRPr sz="2258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35428"/>
              <a:buFont typeface="Arial"/>
              <a:buNone/>
            </a:pPr>
            <a:r>
              <a:rPr lang="en-US" sz="2258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equitable and high-quality</a:t>
            </a:r>
            <a:r>
              <a:rPr lang="en-US" sz="225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education.</a:t>
            </a:r>
            <a:endParaRPr sz="225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400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400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787" u="sng">
                <a:solidFill>
                  <a:schemeClr val="hlink"/>
                </a:solidFill>
                <a:hlinkClick r:id="rId3"/>
              </a:rPr>
              <a:t>ODEW Spending Guidance</a:t>
            </a:r>
            <a:r>
              <a:rPr lang="en-US" sz="238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</a:t>
            </a:r>
            <a:r>
              <a:rPr lang="en-US" sz="1787" u="sng">
                <a:solidFill>
                  <a:schemeClr val="hlink"/>
                </a:solidFill>
                <a:hlinkClick r:id="rId4"/>
              </a:rPr>
              <a:t>Title I Brochure</a:t>
            </a:r>
            <a:r>
              <a:rPr lang="en-US" sz="2609">
                <a:solidFill>
                  <a:srgbClr val="0563C1"/>
                </a:solidFill>
                <a:latin typeface="Calibri"/>
                <a:ea typeface="Calibri"/>
                <a:cs typeface="Calibri"/>
                <a:sym typeface="Calibri"/>
              </a:rPr>
              <a:t>**</a:t>
            </a:r>
            <a:r>
              <a:rPr lang="en-US" sz="3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g371fb916aac_0_5"/>
          <p:cNvSpPr txBox="1"/>
          <p:nvPr/>
        </p:nvSpPr>
        <p:spPr>
          <a:xfrm>
            <a:off x="1374654" y="4560725"/>
            <a:ext cx="63288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/>
              <a:t>*</a:t>
            </a:r>
            <a:r>
              <a:rPr lang="en-US" sz="1300"/>
              <a:t>Every Student Succeeds Act, 2015.          **Available from Tracy Stillwell   </a:t>
            </a:r>
            <a:endParaRPr sz="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g371fb916aac_0_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71525" y="2457025"/>
            <a:ext cx="3332450" cy="158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37233ff2097_0_0"/>
          <p:cNvSpPr txBox="1">
            <a:spLocks noGrp="1"/>
          </p:cNvSpPr>
          <p:nvPr>
            <p:ph type="body" idx="1"/>
          </p:nvPr>
        </p:nvSpPr>
        <p:spPr>
          <a:xfrm>
            <a:off x="-125" y="98200"/>
            <a:ext cx="9144000" cy="42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800"/>
              <a:buNone/>
            </a:pPr>
            <a:r>
              <a:rPr lang="en-US" sz="3000" b="1" u="sng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How are CPS Title I Funds Received and Allocated?</a:t>
            </a:r>
            <a:r>
              <a:rPr lang="en-US" sz="3000" b="1" u="sng">
                <a:latin typeface="Calibri"/>
                <a:ea typeface="Calibri"/>
                <a:cs typeface="Calibri"/>
                <a:sym typeface="Calibri"/>
              </a:rPr>
              <a:t>	</a:t>
            </a:r>
            <a:endParaRPr sz="3000" b="1" u="sng">
              <a:latin typeface="Calibri"/>
              <a:ea typeface="Calibri"/>
              <a:cs typeface="Calibri"/>
              <a:sym typeface="Calibri"/>
            </a:endParaRPr>
          </a:p>
          <a:p>
            <a:pPr marL="547687" lvl="0" indent="-4238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20"/>
              <a:buFont typeface="Roboto"/>
              <a:buChar char="●"/>
            </a:pPr>
            <a:r>
              <a:rPr lang="en-US" sz="2000">
                <a:latin typeface="Roboto"/>
                <a:ea typeface="Roboto"/>
                <a:cs typeface="Roboto"/>
                <a:sym typeface="Roboto"/>
              </a:rPr>
              <a:t>Districts </a:t>
            </a:r>
            <a:r>
              <a:rPr lang="en-US" sz="2000" u="sng">
                <a:latin typeface="Roboto"/>
                <a:ea typeface="Roboto"/>
                <a:cs typeface="Roboto"/>
                <a:sym typeface="Roboto"/>
              </a:rPr>
              <a:t>qualify</a:t>
            </a:r>
            <a:r>
              <a:rPr lang="en-US" sz="2000">
                <a:latin typeface="Roboto"/>
                <a:ea typeface="Roboto"/>
                <a:cs typeface="Roboto"/>
                <a:sym typeface="Roboto"/>
              </a:rPr>
              <a:t> for Title I funding based on the annually updated number of low income students ages 5-17 residing within the district according to </a:t>
            </a:r>
            <a:r>
              <a:rPr lang="en-US" sz="2000" u="sng">
                <a:latin typeface="Roboto"/>
                <a:ea typeface="Roboto"/>
                <a:cs typeface="Roboto"/>
                <a:sym typeface="Roboto"/>
              </a:rPr>
              <a:t>U.S. Census data.</a:t>
            </a:r>
            <a:endParaRPr sz="2000" u="sng">
              <a:latin typeface="Roboto"/>
              <a:ea typeface="Roboto"/>
              <a:cs typeface="Roboto"/>
              <a:sym typeface="Roboto"/>
            </a:endParaRPr>
          </a:p>
          <a:p>
            <a:pPr marL="547687" lvl="0" indent="-449262" algn="l" rtl="0">
              <a:lnSpc>
                <a:spcPct val="115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420"/>
              <a:buFont typeface="Roboto"/>
              <a:buChar char="●"/>
            </a:pPr>
            <a:r>
              <a:rPr lang="en-US" sz="2000">
                <a:latin typeface="Roboto"/>
                <a:ea typeface="Roboto"/>
                <a:cs typeface="Roboto"/>
                <a:sym typeface="Roboto"/>
              </a:rPr>
              <a:t>CPS </a:t>
            </a:r>
            <a:r>
              <a:rPr lang="en-US" sz="2000" i="1">
                <a:latin typeface="Roboto"/>
                <a:ea typeface="Roboto"/>
                <a:cs typeface="Roboto"/>
                <a:sym typeface="Roboto"/>
              </a:rPr>
              <a:t>allocates</a:t>
            </a:r>
            <a:r>
              <a:rPr lang="en-US" sz="2000">
                <a:latin typeface="Roboto"/>
                <a:ea typeface="Roboto"/>
                <a:cs typeface="Roboto"/>
                <a:sym typeface="Roboto"/>
              </a:rPr>
              <a:t> to buildings by </a:t>
            </a:r>
            <a:r>
              <a:rPr lang="en-US" sz="2000" i="1">
                <a:solidFill>
                  <a:srgbClr val="00B74F"/>
                </a:solidFill>
                <a:latin typeface="Roboto"/>
                <a:ea typeface="Roboto"/>
                <a:cs typeface="Roboto"/>
                <a:sym typeface="Roboto"/>
              </a:rPr>
              <a:t>rank</a:t>
            </a:r>
            <a:r>
              <a:rPr lang="en-US" sz="2000">
                <a:solidFill>
                  <a:srgbClr val="00B74F"/>
                </a:solidFill>
                <a:latin typeface="Roboto"/>
                <a:ea typeface="Roboto"/>
                <a:cs typeface="Roboto"/>
                <a:sym typeface="Roboto"/>
              </a:rPr>
              <a:t>-</a:t>
            </a:r>
            <a:r>
              <a:rPr lang="en-US" sz="2000" i="1">
                <a:solidFill>
                  <a:srgbClr val="00B74F"/>
                </a:solidFill>
                <a:latin typeface="Roboto"/>
                <a:ea typeface="Roboto"/>
                <a:cs typeface="Roboto"/>
                <a:sym typeface="Roboto"/>
              </a:rPr>
              <a:t>ordering</a:t>
            </a:r>
            <a:r>
              <a:rPr lang="en-US" sz="2000">
                <a:latin typeface="Roboto"/>
                <a:ea typeface="Roboto"/>
                <a:cs typeface="Roboto"/>
                <a:sym typeface="Roboto"/>
              </a:rPr>
              <a:t> eligible schools by poverty % and setting a weighted Per Pupil Amount (PPA), after budgeting district set-asides. </a:t>
            </a:r>
            <a:endParaRPr sz="2000">
              <a:latin typeface="Roboto"/>
              <a:ea typeface="Roboto"/>
              <a:cs typeface="Roboto"/>
              <a:sym typeface="Roboto"/>
            </a:endParaRPr>
          </a:p>
          <a:p>
            <a:pPr marL="547687" lvl="0" indent="-422592" algn="l" rtl="0">
              <a:lnSpc>
                <a:spcPct val="115000"/>
              </a:lnSpc>
              <a:spcBef>
                <a:spcPts val="560"/>
              </a:spcBef>
              <a:spcAft>
                <a:spcPts val="0"/>
              </a:spcAft>
              <a:buClr>
                <a:srgbClr val="434343"/>
              </a:buClr>
              <a:buSzPts val="2000"/>
              <a:buFont typeface="Roboto"/>
              <a:buChar char="●"/>
            </a:pPr>
            <a:r>
              <a:rPr lang="en-US" sz="2000">
                <a:latin typeface="Roboto"/>
                <a:ea typeface="Roboto"/>
                <a:cs typeface="Roboto"/>
                <a:sym typeface="Roboto"/>
              </a:rPr>
              <a:t>Non-Public Schools (private, charter, parochial) get an equitable share of our state allocation “off the top”. (~13% in FY25)</a:t>
            </a:r>
            <a:endParaRPr sz="2000">
              <a:latin typeface="Roboto"/>
              <a:ea typeface="Roboto"/>
              <a:cs typeface="Roboto"/>
              <a:sym typeface="Roboto"/>
            </a:endParaRPr>
          </a:p>
          <a:p>
            <a:pPr marL="34290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34290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endParaRPr sz="1700"/>
          </a:p>
          <a:p>
            <a:pPr marL="34290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endParaRPr sz="1700"/>
          </a:p>
        </p:txBody>
      </p:sp>
      <p:sp>
        <p:nvSpPr>
          <p:cNvPr id="257" name="Google Shape;257;g37233ff2097_0_0"/>
          <p:cNvSpPr txBox="1"/>
          <p:nvPr/>
        </p:nvSpPr>
        <p:spPr>
          <a:xfrm>
            <a:off x="1630475" y="4490000"/>
            <a:ext cx="6527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pic>
        <p:nvPicPr>
          <p:cNvPr id="258" name="Google Shape;258;g37233ff2097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25" y="3892544"/>
            <a:ext cx="9144001" cy="428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37233ff2097_0_120"/>
          <p:cNvSpPr txBox="1">
            <a:spLocks noGrp="1"/>
          </p:cNvSpPr>
          <p:nvPr>
            <p:ph type="body" idx="1"/>
          </p:nvPr>
        </p:nvSpPr>
        <p:spPr>
          <a:xfrm>
            <a:off x="350825" y="839475"/>
            <a:ext cx="8451600" cy="330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34290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endParaRPr sz="1700"/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•"/>
            </a:pPr>
            <a:r>
              <a:rPr lang="en-US"/>
              <a:t>Schools with a 75% or greater poverty rate are </a:t>
            </a:r>
            <a:r>
              <a:rPr lang="en-US">
                <a:solidFill>
                  <a:srgbClr val="674EA7"/>
                </a:solidFill>
              </a:rPr>
              <a:t>required</a:t>
            </a:r>
            <a:r>
              <a:rPr lang="en-US"/>
              <a:t> to be served by law, CPS </a:t>
            </a:r>
            <a:r>
              <a:rPr lang="en-US">
                <a:solidFill>
                  <a:srgbClr val="674EA7"/>
                </a:solidFill>
              </a:rPr>
              <a:t>chooses</a:t>
            </a:r>
            <a:r>
              <a:rPr lang="en-US"/>
              <a:t> to begin services when poverty rate reaches federal floor of 40%.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342900" lvl="0" indent="-273050" algn="l" rtl="0">
              <a:spcBef>
                <a:spcPts val="800"/>
              </a:spcBef>
              <a:spcAft>
                <a:spcPts val="0"/>
              </a:spcAft>
              <a:buSzPts val="1700"/>
              <a:buChar char="•"/>
            </a:pPr>
            <a:r>
              <a:rPr lang="en-US">
                <a:solidFill>
                  <a:srgbClr val="351C75"/>
                </a:solidFill>
              </a:rPr>
              <a:t> </a:t>
            </a:r>
            <a:r>
              <a:rPr lang="en-US" sz="1700">
                <a:solidFill>
                  <a:srgbClr val="FF00FF"/>
                </a:solidFill>
              </a:rPr>
              <a:t>58</a:t>
            </a:r>
            <a:r>
              <a:rPr lang="en-US" sz="1700"/>
              <a:t> of the 63 CPS </a:t>
            </a:r>
            <a:r>
              <a:rPr lang="en-US"/>
              <a:t>Schools</a:t>
            </a:r>
            <a:r>
              <a:rPr lang="en-US" sz="1700"/>
              <a:t> are Title I Eligible in FY26.  </a:t>
            </a:r>
            <a:endParaRPr sz="1700"/>
          </a:p>
          <a:p>
            <a:pPr marL="45720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685800" marR="0" lvl="1" indent="-165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</a:pPr>
            <a:endParaRPr sz="1700"/>
          </a:p>
          <a:p>
            <a:pPr marL="342900" marR="0" lvl="0" indent="-2730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Char char="•"/>
            </a:pPr>
            <a:r>
              <a:rPr lang="en-US"/>
              <a:t> </a:t>
            </a:r>
            <a:r>
              <a:rPr lang="en-US" sz="1700"/>
              <a:t>Preschool only buildings are not served </a:t>
            </a:r>
            <a:r>
              <a:rPr lang="en-US"/>
              <a:t>and PreK students do not “earn” a PPA</a:t>
            </a:r>
            <a:r>
              <a:rPr lang="en-US" sz="1700"/>
              <a:t>.</a:t>
            </a:r>
            <a:endParaRPr sz="1700"/>
          </a:p>
          <a:p>
            <a:pPr marL="685800" marR="0" lvl="1" indent="-165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</a:pPr>
            <a:endParaRPr sz="1700"/>
          </a:p>
          <a:p>
            <a:pPr marL="342900" marR="0" lvl="0" indent="-2730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Char char="•"/>
            </a:pPr>
            <a:r>
              <a:rPr lang="en-US"/>
              <a:t>Building </a:t>
            </a:r>
            <a:r>
              <a:rPr lang="en-US" sz="1700"/>
              <a:t>Per Pupil Allocations (PPA) </a:t>
            </a:r>
            <a:r>
              <a:rPr lang="en-US"/>
              <a:t>are</a:t>
            </a:r>
            <a:r>
              <a:rPr lang="en-US" sz="1700"/>
              <a:t> (usually) based on the October ADM* of the prior year and Community Eligibility Provision (</a:t>
            </a:r>
            <a:r>
              <a:rPr lang="en-US"/>
              <a:t>free and reduced lunch</a:t>
            </a:r>
            <a:r>
              <a:rPr lang="en-US" sz="1700"/>
              <a:t>) percentage.</a:t>
            </a:r>
            <a:endParaRPr sz="1700"/>
          </a:p>
          <a:p>
            <a:pPr marL="3429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endParaRPr sz="1700"/>
          </a:p>
        </p:txBody>
      </p:sp>
      <p:sp>
        <p:nvSpPr>
          <p:cNvPr id="265" name="Google Shape;265;g37233ff2097_0_120"/>
          <p:cNvSpPr txBox="1"/>
          <p:nvPr/>
        </p:nvSpPr>
        <p:spPr>
          <a:xfrm>
            <a:off x="1036250" y="4499100"/>
            <a:ext cx="2668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*Average Daily Membership</a:t>
            </a:r>
            <a:endParaRPr/>
          </a:p>
        </p:txBody>
      </p:sp>
      <p:sp>
        <p:nvSpPr>
          <p:cNvPr id="266" name="Google Shape;266;g37233ff2097_0_120"/>
          <p:cNvSpPr txBox="1">
            <a:spLocks noGrp="1"/>
          </p:cNvSpPr>
          <p:nvPr>
            <p:ph type="title"/>
          </p:nvPr>
        </p:nvSpPr>
        <p:spPr>
          <a:xfrm>
            <a:off x="405452" y="159622"/>
            <a:ext cx="8451600" cy="5559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US">
                <a:solidFill>
                  <a:srgbClr val="351C75"/>
                </a:solidFill>
                <a:latin typeface="Calibri"/>
                <a:ea typeface="Calibri"/>
                <a:cs typeface="Calibri"/>
                <a:sym typeface="Calibri"/>
              </a:rPr>
              <a:t>Quick Facts about Title I-A at CPS</a:t>
            </a:r>
            <a:r>
              <a:rPr lang="en-US" u="sng"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267" name="Google Shape;267;g37233ff2097_0_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30775" y="1858325"/>
            <a:ext cx="1572650" cy="94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6"/>
          <p:cNvSpPr txBox="1">
            <a:spLocks noGrp="1"/>
          </p:cNvSpPr>
          <p:nvPr>
            <p:ph type="body" idx="1"/>
          </p:nvPr>
        </p:nvSpPr>
        <p:spPr>
          <a:xfrm>
            <a:off x="349625" y="852725"/>
            <a:ext cx="3868500" cy="4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46C61A"/>
              </a:buClr>
              <a:buSzPts val="1700"/>
              <a:buFont typeface="Arial"/>
              <a:buNone/>
            </a:pPr>
            <a:r>
              <a:rPr lang="en-US" b="0"/>
              <a:t> Improving Teaching and Learning:</a:t>
            </a:r>
            <a:endParaRPr/>
          </a:p>
        </p:txBody>
      </p:sp>
      <p:sp>
        <p:nvSpPr>
          <p:cNvPr id="273" name="Google Shape;273;p6"/>
          <p:cNvSpPr txBox="1">
            <a:spLocks noGrp="1"/>
          </p:cNvSpPr>
          <p:nvPr>
            <p:ph type="body" idx="2"/>
          </p:nvPr>
        </p:nvSpPr>
        <p:spPr>
          <a:xfrm>
            <a:off x="4364477" y="898930"/>
            <a:ext cx="4630366" cy="4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46C61A"/>
              </a:buClr>
              <a:buSzPts val="1700"/>
              <a:buFont typeface="Arial"/>
              <a:buNone/>
            </a:pPr>
            <a:r>
              <a:rPr lang="en-US" b="0"/>
              <a:t>Supporting Students' Academic and Non-Academic Needs:</a:t>
            </a:r>
            <a:endParaRPr/>
          </a:p>
        </p:txBody>
      </p:sp>
      <p:sp>
        <p:nvSpPr>
          <p:cNvPr id="274" name="Google Shape;274;p6"/>
          <p:cNvSpPr txBox="1">
            <a:spLocks noGrp="1"/>
          </p:cNvSpPr>
          <p:nvPr>
            <p:ph type="body" idx="3"/>
          </p:nvPr>
        </p:nvSpPr>
        <p:spPr>
          <a:xfrm>
            <a:off x="349625" y="1333925"/>
            <a:ext cx="3886200" cy="29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marR="0" lvl="0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150" b="1"/>
              <a:t>Hiring Additional Staff:</a:t>
            </a:r>
            <a:endParaRPr sz="1150"/>
          </a:p>
          <a:p>
            <a:pPr marL="914400" lvl="1" indent="-330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</a:pPr>
            <a:r>
              <a:rPr lang="en-US" sz="1000"/>
              <a:t>Title 1 funds can be used to hire supplemental teachers, paraprofessionals, and other staff to provide individualized support to students who are struggling academically. </a:t>
            </a:r>
            <a:endParaRPr sz="1600"/>
          </a:p>
          <a:p>
            <a:pPr marL="457200" marR="0" lvl="0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150" b="1"/>
              <a:t>Professional Development:</a:t>
            </a:r>
            <a:endParaRPr sz="1150"/>
          </a:p>
          <a:p>
            <a:pPr marL="914400" lvl="1" indent="-330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</a:pPr>
            <a:r>
              <a:rPr lang="en-US" sz="1000"/>
              <a:t>Funds can be allocated for professional development activities, such as workshops, conferences, and coaching, to enhance the skills and knowledge of teachers and other staff. </a:t>
            </a:r>
            <a:endParaRPr sz="1600"/>
          </a:p>
          <a:p>
            <a:pPr marL="457200" marR="0" lvl="0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150" b="1"/>
              <a:t>Instructional Materials and Technology:</a:t>
            </a:r>
            <a:endParaRPr sz="1150"/>
          </a:p>
          <a:p>
            <a:pPr marL="914400" lvl="1" indent="-330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</a:pPr>
            <a:r>
              <a:rPr lang="en-US" sz="1000"/>
              <a:t>Title 1 funds can be used to purchase high-quality instructional materials, textbooks, and educational technology to support student learning. </a:t>
            </a:r>
            <a:endParaRPr sz="1600"/>
          </a:p>
          <a:p>
            <a:pPr marL="457200" marR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900"/>
              <a:t>. </a:t>
            </a: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endParaRPr sz="800"/>
          </a:p>
        </p:txBody>
      </p:sp>
      <p:sp>
        <p:nvSpPr>
          <p:cNvPr id="275" name="Google Shape;275;p6"/>
          <p:cNvSpPr txBox="1">
            <a:spLocks noGrp="1"/>
          </p:cNvSpPr>
          <p:nvPr>
            <p:ph type="body" idx="4"/>
          </p:nvPr>
        </p:nvSpPr>
        <p:spPr>
          <a:xfrm>
            <a:off x="4364475" y="1333925"/>
            <a:ext cx="4150800" cy="29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lang="en-US" sz="1200" b="1"/>
              <a:t>Intervention Services:</a:t>
            </a:r>
            <a:endParaRPr sz="1200"/>
          </a:p>
          <a:p>
            <a:pPr marL="914400" lvl="1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</a:pPr>
            <a:r>
              <a:rPr lang="en-US" sz="1000"/>
              <a:t>Title 1 funds can support after-school programs, summer learning programs, and tutoring services to provide additional academic support to students who need it. </a:t>
            </a:r>
            <a:endParaRPr/>
          </a:p>
          <a:p>
            <a: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lang="en-US" sz="1200" b="1"/>
              <a:t>Counseling and Mental Health Services:</a:t>
            </a:r>
            <a:endParaRPr sz="1200"/>
          </a:p>
          <a:p>
            <a:pPr marL="914400" lvl="1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</a:pPr>
            <a:r>
              <a:rPr lang="en-US" sz="1000"/>
              <a:t>Schools can use Title 1 funds to provide counseling services, mentoring programs, and other mental health supports to address the social and emotional needs of students. </a:t>
            </a:r>
            <a:endParaRPr/>
          </a:p>
          <a:p>
            <a:pPr marL="457200" marR="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lang="en-US" sz="1200" b="1"/>
              <a:t>Positive Behavioral Interventions and Supports (PBIS):</a:t>
            </a:r>
            <a:endParaRPr sz="1200"/>
          </a:p>
          <a:p>
            <a:pPr marL="914400" lvl="1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</a:pPr>
            <a:r>
              <a:rPr lang="en-US" sz="1000"/>
              <a:t>Title 1 funds can be used to support PBIS programs, which aim to create a positive school climate and promote positive student behavior. </a:t>
            </a: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endParaRPr sz="1100"/>
          </a:p>
        </p:txBody>
      </p:sp>
      <p:sp>
        <p:nvSpPr>
          <p:cNvPr id="276" name="Google Shape;276;p6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1645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/>
              <a:t>What can we spend Title I funds on? </a:t>
            </a:r>
            <a:endParaRPr/>
          </a:p>
        </p:txBody>
      </p:sp>
      <p:sp>
        <p:nvSpPr>
          <p:cNvPr id="277" name="Google Shape;277;p6"/>
          <p:cNvSpPr txBox="1"/>
          <p:nvPr/>
        </p:nvSpPr>
        <p:spPr>
          <a:xfrm>
            <a:off x="1395450" y="4339525"/>
            <a:ext cx="66285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dk1"/>
                </a:solidFill>
                <a:highlight>
                  <a:srgbClr val="CCE2F2"/>
                </a:highlight>
              </a:rPr>
              <a:t>Please keep in mind the following regarding "reasonable and necessary" use of funds for PBIS rewards: a clearly established school award criteria must be in place; are supplemental in nature; are awarded for academic progress in core subjects, attendance, and/or behavior; non-monetary rewards of nominal value (ex. Books). </a:t>
            </a:r>
            <a:endParaRPr sz="1700">
              <a:solidFill>
                <a:srgbClr val="00B5E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7233ff2097_0_244"/>
          <p:cNvSpPr txBox="1">
            <a:spLocks noGrp="1"/>
          </p:cNvSpPr>
          <p:nvPr>
            <p:ph type="body" idx="1"/>
          </p:nvPr>
        </p:nvSpPr>
        <p:spPr>
          <a:xfrm>
            <a:off x="643850" y="803050"/>
            <a:ext cx="8041200" cy="34593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342900" marR="0" lvl="0" indent="-2667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Federal Law requires a 1% set aside of the total district allocation </a:t>
            </a:r>
            <a:endParaRPr sz="1600"/>
          </a:p>
          <a:p>
            <a:pPr marL="342900" marR="0" lvl="0" indent="-2667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Strict Compliance </a:t>
            </a:r>
            <a:r>
              <a:rPr lang="en-US" sz="1600">
                <a:solidFill>
                  <a:schemeClr val="accent2"/>
                </a:solidFill>
              </a:rPr>
              <a:t>Requirements*</a:t>
            </a:r>
            <a:r>
              <a:rPr lang="en-US" sz="1600"/>
              <a:t> for Family Involvement Activities</a:t>
            </a:r>
            <a:endParaRPr sz="1600"/>
          </a:p>
          <a:p>
            <a:pPr marL="914400" lvl="1" indent="-33020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AutoNum type="alphaLcPeriod"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Develop </a:t>
            </a:r>
            <a:r>
              <a:rPr lang="en-US" sz="1400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Parent &amp; Family Engagement Policy </a:t>
            </a: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 </a:t>
            </a:r>
            <a:r>
              <a:rPr lang="en-US" sz="1400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Parent Compact</a:t>
            </a: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and distribute to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0" indent="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families.</a:t>
            </a:r>
            <a:r>
              <a:rPr lang="en-US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(This can be distributed in Student Handbook) </a:t>
            </a:r>
            <a:b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2385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AutoNum type="alphaLcPeriod"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Host Annual Title I Meeting (Can be done at open house)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0" indent="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1115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AutoNum type="alphaLcPeriod"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Notify parents about issues such as teacher qualifications, assessments and 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0" indent="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identification of students as English learners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400"/>
          </a:p>
          <a:p>
            <a:pPr marL="914400" lvl="1" indent="-30480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lphaLcPeriod"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Involve parents in decision making about how funds are spent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0" indent="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1" indent="-31750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AutoNum type="alphaLcPeriod"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Survey parents annually about the effectiveness of the program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lvl="0" indent="11430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200">
              <a:solidFill>
                <a:srgbClr val="4A4A4A"/>
              </a:solidFill>
              <a:highlight>
                <a:srgbClr val="FFFFFF"/>
              </a:highlight>
            </a:endParaRPr>
          </a:p>
          <a:p>
            <a:pPr marL="800100" lvl="0" indent="11430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300"/>
              <a:t> </a:t>
            </a:r>
            <a:endParaRPr sz="1500"/>
          </a:p>
          <a:p>
            <a:pPr marL="0" lvl="0" indent="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500"/>
              <a:t>	</a:t>
            </a:r>
            <a:endParaRPr sz="1200">
              <a:solidFill>
                <a:srgbClr val="4A4A4A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200">
              <a:solidFill>
                <a:srgbClr val="4A4A4A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4A4A4A"/>
                </a:solidFill>
                <a:highlight>
                  <a:srgbClr val="FFFFFF"/>
                </a:highlight>
              </a:rPr>
              <a:t>	</a:t>
            </a:r>
            <a:endParaRPr sz="1200">
              <a:solidFill>
                <a:srgbClr val="4A4A4A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500"/>
          </a:p>
          <a:p>
            <a:pPr marL="800100" lvl="0" indent="11430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500"/>
          </a:p>
          <a:p>
            <a:pPr marL="800100" lvl="0" indent="11430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500"/>
          </a:p>
          <a:p>
            <a:pPr marL="457200" lvl="0" indent="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800"/>
          </a:p>
          <a:p>
            <a:pPr marL="342900" marR="0" lvl="0" indent="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800"/>
          </a:p>
          <a:p>
            <a:pPr marL="3429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/>
          </a:p>
        </p:txBody>
      </p:sp>
      <p:sp>
        <p:nvSpPr>
          <p:cNvPr id="284" name="Google Shape;284;g37233ff2097_0_244"/>
          <p:cNvSpPr txBox="1"/>
          <p:nvPr/>
        </p:nvSpPr>
        <p:spPr>
          <a:xfrm>
            <a:off x="390275" y="201150"/>
            <a:ext cx="85302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563C1"/>
                </a:solidFill>
              </a:rPr>
              <a:t>P</a:t>
            </a:r>
            <a:r>
              <a:rPr lang="en-US" sz="1900" b="1">
                <a:solidFill>
                  <a:srgbClr val="0563C1"/>
                </a:solidFill>
              </a:rPr>
              <a:t>arent and Family Engagement is a Vital Component T I-A Programs</a:t>
            </a:r>
            <a:endParaRPr sz="1900" b="1">
              <a:solidFill>
                <a:srgbClr val="0563C1"/>
              </a:solidFill>
            </a:endParaRPr>
          </a:p>
        </p:txBody>
      </p:sp>
      <p:sp>
        <p:nvSpPr>
          <p:cNvPr id="285" name="Google Shape;285;g37233ff2097_0_244"/>
          <p:cNvSpPr txBox="1"/>
          <p:nvPr/>
        </p:nvSpPr>
        <p:spPr>
          <a:xfrm>
            <a:off x="1042275" y="4387250"/>
            <a:ext cx="6719100" cy="8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300" u="sng">
                <a:solidFill>
                  <a:srgbClr val="F1D50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*ODEW Annual Meeting Requirements</a:t>
            </a:r>
            <a:r>
              <a:rPr lang="en-US" sz="1300">
                <a:solidFill>
                  <a:srgbClr val="F1D506"/>
                </a:solidFill>
              </a:rPr>
              <a:t>    </a:t>
            </a:r>
            <a:r>
              <a:rPr lang="en-US" sz="1300" u="sng">
                <a:solidFill>
                  <a:srgbClr val="F1D50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Sample Annual Meeting Agenda</a:t>
            </a:r>
            <a:r>
              <a:rPr lang="en-US" sz="1600">
                <a:solidFill>
                  <a:srgbClr val="F1D506"/>
                </a:solidFill>
              </a:rPr>
              <a:t> </a:t>
            </a:r>
            <a:endParaRPr sz="1600">
              <a:solidFill>
                <a:srgbClr val="F1D506"/>
              </a:solidFill>
            </a:endParaRPr>
          </a:p>
          <a:p>
            <a:pPr marL="0" lvl="0" indent="0" algn="l" rtl="0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 u="sng">
                <a:solidFill>
                  <a:srgbClr val="F1D506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Sample Student Handbook</a:t>
            </a:r>
            <a:r>
              <a:rPr lang="en-US" sz="1600">
                <a:solidFill>
                  <a:srgbClr val="F1D506"/>
                </a:solidFill>
              </a:rPr>
              <a:t>                     </a:t>
            </a:r>
            <a:r>
              <a:rPr lang="en-US" u="sng">
                <a:solidFill>
                  <a:srgbClr val="F1D506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Sample open house agenda</a:t>
            </a:r>
            <a:endParaRPr sz="1600">
              <a:solidFill>
                <a:srgbClr val="F1D506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71fb916aac_0_0"/>
          <p:cNvSpPr txBox="1">
            <a:spLocks noGrp="1"/>
          </p:cNvSpPr>
          <p:nvPr>
            <p:ph type="title"/>
          </p:nvPr>
        </p:nvSpPr>
        <p:spPr>
          <a:xfrm>
            <a:off x="350827" y="277972"/>
            <a:ext cx="8451600" cy="5559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accent1"/>
                </a:solidFill>
              </a:rPr>
              <a:t>Pop Quiz: Can I pay for this with Title I-A Funds?</a:t>
            </a:r>
            <a:endParaRPr sz="2700">
              <a:solidFill>
                <a:schemeClr val="accent1"/>
              </a:solidFill>
            </a:endParaRPr>
          </a:p>
        </p:txBody>
      </p:sp>
      <p:pic>
        <p:nvPicPr>
          <p:cNvPr id="291" name="Google Shape;291;g371fb916aac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3700" y="833875"/>
            <a:ext cx="7604051" cy="4041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f5222e6c-5fc6-48eb-8f03-73db18203b63}" enabled="0" method="" siteId="{f5222e6c-5fc6-48eb-8f03-73db18203b6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1925</Words>
  <Application>Microsoft Office PowerPoint</Application>
  <PresentationFormat>On-screen Show (16:9)</PresentationFormat>
  <Paragraphs>198</Paragraphs>
  <Slides>27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Trebuchet MS</vt:lpstr>
      <vt:lpstr>Calibri</vt:lpstr>
      <vt:lpstr>Open Sans ExtraBold</vt:lpstr>
      <vt:lpstr>Century Gothic</vt:lpstr>
      <vt:lpstr>Roboto</vt:lpstr>
      <vt:lpstr>Arial Black</vt:lpstr>
      <vt:lpstr>Arial</vt:lpstr>
      <vt:lpstr>Office Theme</vt:lpstr>
      <vt:lpstr>Office Theme</vt:lpstr>
      <vt:lpstr>PowerPoint Presentation</vt:lpstr>
      <vt:lpstr>Maximizing Impact:  Understanding Title I Funding and Strategic Spending   Principal Leadership Institute  August 5, 2025</vt:lpstr>
      <vt:lpstr>Today’s Objectives</vt:lpstr>
      <vt:lpstr>What Is Title I-A: Improving Basic Programming?</vt:lpstr>
      <vt:lpstr>PowerPoint Presentation</vt:lpstr>
      <vt:lpstr>Quick Facts about Title I-A at CPS </vt:lpstr>
      <vt:lpstr>What can we spend Title I funds on? </vt:lpstr>
      <vt:lpstr>PowerPoint Presentation</vt:lpstr>
      <vt:lpstr>Pop Quiz: Can I pay for this with Title I-A Funds?</vt:lpstr>
      <vt:lpstr>Pop Quiz: Can I pay for this with Title I-A Funds?</vt:lpstr>
      <vt:lpstr>Pop Quiz: Can I pay for this with Title I-A Funds?</vt:lpstr>
      <vt:lpstr>Pop Quiz: Can I buy this with Title I-A Funds?</vt:lpstr>
      <vt:lpstr>Pop Quiz: Can I buy this with Title I-A Funds?</vt:lpstr>
      <vt:lpstr>Pop Quiz: Can I buy this with Title I-A Funds?</vt:lpstr>
      <vt:lpstr>Pop Quiz: Can I buy this with Title I-A Funds?</vt:lpstr>
      <vt:lpstr>Pop Quiz: Can I pay for this with Title I-A Funds?</vt:lpstr>
      <vt:lpstr>Pop Quiz: Can I buy this Title I-A Funds?</vt:lpstr>
      <vt:lpstr>Pop Quiz: Can I buy this with Title I-A Funds?</vt:lpstr>
      <vt:lpstr>Pop Quiz: Can I pay for this with Title I-A Funds?</vt:lpstr>
      <vt:lpstr>Pop Quiz: Can I buy this with Title I-A Funds?</vt:lpstr>
      <vt:lpstr>What can we NOT spend Title I funds on? </vt:lpstr>
      <vt:lpstr>Principal’s Role: Strategic Spending</vt:lpstr>
      <vt:lpstr>Principal’s Role: Compliance and Monitoring</vt:lpstr>
      <vt:lpstr>Basic Processes for Spending Title Funds</vt:lpstr>
      <vt:lpstr>Budget Cost Codes 101 - Object Codes tell us WHAT you are buying: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Paul Smith</dc:creator>
  <cp:lastModifiedBy>Pennerman, Elsheika (thompek)</cp:lastModifiedBy>
  <cp:revision>1</cp:revision>
  <dcterms:modified xsi:type="dcterms:W3CDTF">2025-08-06T14:17:49Z</dcterms:modified>
</cp:coreProperties>
</file>